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57" r:id="rId2"/>
    <p:sldId id="360" r:id="rId3"/>
    <p:sldId id="361" r:id="rId4"/>
    <p:sldId id="363" r:id="rId5"/>
    <p:sldId id="362" r:id="rId6"/>
    <p:sldId id="364" r:id="rId7"/>
    <p:sldId id="372" r:id="rId8"/>
    <p:sldId id="381" r:id="rId9"/>
    <p:sldId id="374" r:id="rId10"/>
    <p:sldId id="350" r:id="rId11"/>
    <p:sldId id="377" r:id="rId12"/>
    <p:sldId id="380" r:id="rId13"/>
    <p:sldId id="382" r:id="rId14"/>
    <p:sldId id="344" r:id="rId15"/>
    <p:sldId id="336" r:id="rId16"/>
    <p:sldId id="343" r:id="rId17"/>
    <p:sldId id="345" r:id="rId18"/>
    <p:sldId id="346" r:id="rId19"/>
    <p:sldId id="348" r:id="rId20"/>
    <p:sldId id="383" r:id="rId21"/>
    <p:sldId id="384" r:id="rId22"/>
    <p:sldId id="385" r:id="rId23"/>
    <p:sldId id="3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toria Moris" initials="VM" lastIdx="2" clrIdx="0">
    <p:extLst>
      <p:ext uri="{19B8F6BF-5375-455C-9EA6-DF929625EA0E}">
        <p15:presenceInfo xmlns:p15="http://schemas.microsoft.com/office/powerpoint/2012/main" userId="Victoria Mor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C685"/>
    <a:srgbClr val="0FC7A4"/>
    <a:srgbClr val="10C6BD"/>
    <a:srgbClr val="AF9AFE"/>
    <a:srgbClr val="A5B01C"/>
    <a:srgbClr val="ED519F"/>
    <a:srgbClr val="CF61E5"/>
    <a:srgbClr val="088DE8"/>
    <a:srgbClr val="05C5EB"/>
    <a:srgbClr val="EC9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42" autoAdjust="0"/>
    <p:restoredTop sz="93898" autoAdjust="0"/>
  </p:normalViewPr>
  <p:slideViewPr>
    <p:cSldViewPr snapToGrid="0">
      <p:cViewPr>
        <p:scale>
          <a:sx n="60" d="100"/>
          <a:sy n="60" d="100"/>
        </p:scale>
        <p:origin x="202" y="5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oris\Documents\RISE\qPCR\cinetique%20des%20xray\22012018%20data%20analyse%20des%20rx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dirty="0">
                <a:solidFill>
                  <a:schemeClr val="accent1">
                    <a:lumMod val="50000"/>
                  </a:schemeClr>
                </a:solidFill>
                <a:latin typeface="Optima" panose="02000503060000020004" pitchFamily="2" charset="0"/>
              </a:rPr>
              <a:t>NHEJ </a:t>
            </a:r>
            <a:r>
              <a:rPr lang="fr-BE" dirty="0" err="1">
                <a:solidFill>
                  <a:schemeClr val="accent1">
                    <a:lumMod val="50000"/>
                  </a:schemeClr>
                </a:solidFill>
                <a:latin typeface="Optima" panose="02000503060000020004" pitchFamily="2" charset="0"/>
              </a:rPr>
              <a:t>gene</a:t>
            </a:r>
            <a:r>
              <a:rPr lang="fr-BE" dirty="0">
                <a:solidFill>
                  <a:schemeClr val="accent1">
                    <a:lumMod val="50000"/>
                  </a:schemeClr>
                </a:solidFill>
                <a:latin typeface="Optima" panose="02000503060000020004" pitchFamily="2" charset="0"/>
              </a:rPr>
              <a:t> expressions</a:t>
            </a:r>
            <a:r>
              <a:rPr lang="fr-BE" baseline="0" dirty="0">
                <a:solidFill>
                  <a:schemeClr val="accent1">
                    <a:lumMod val="50000"/>
                  </a:schemeClr>
                </a:solidFill>
                <a:latin typeface="Optima" panose="02000503060000020004" pitchFamily="2" charset="0"/>
              </a:rPr>
              <a:t> in </a:t>
            </a:r>
            <a:r>
              <a:rPr lang="fr-BE" baseline="0" dirty="0" err="1">
                <a:solidFill>
                  <a:schemeClr val="accent1">
                    <a:lumMod val="50000"/>
                  </a:schemeClr>
                </a:solidFill>
                <a:latin typeface="Optima" panose="02000503060000020004" pitchFamily="2" charset="0"/>
              </a:rPr>
              <a:t>desiccated</a:t>
            </a:r>
            <a:r>
              <a:rPr lang="fr-BE" baseline="0" dirty="0">
                <a:solidFill>
                  <a:schemeClr val="accent1">
                    <a:lumMod val="50000"/>
                  </a:schemeClr>
                </a:solidFill>
                <a:latin typeface="Optima" panose="02000503060000020004" pitchFamily="2" charset="0"/>
              </a:rPr>
              <a:t> + </a:t>
            </a:r>
            <a:r>
              <a:rPr lang="fr-BE" baseline="0" dirty="0" err="1">
                <a:solidFill>
                  <a:schemeClr val="accent1">
                    <a:lumMod val="50000"/>
                  </a:schemeClr>
                </a:solidFill>
                <a:latin typeface="Optima" panose="02000503060000020004" pitchFamily="2" charset="0"/>
              </a:rPr>
              <a:t>rehydrated</a:t>
            </a:r>
            <a:r>
              <a:rPr lang="fr-BE" baseline="0" dirty="0">
                <a:solidFill>
                  <a:schemeClr val="accent1">
                    <a:lumMod val="50000"/>
                  </a:schemeClr>
                </a:solidFill>
                <a:latin typeface="Optima" panose="02000503060000020004" pitchFamily="2" charset="0"/>
              </a:rPr>
              <a:t> </a:t>
            </a:r>
            <a:r>
              <a:rPr lang="fr-BE" i="1" baseline="0" dirty="0">
                <a:solidFill>
                  <a:schemeClr val="accent1">
                    <a:lumMod val="50000"/>
                  </a:schemeClr>
                </a:solidFill>
                <a:latin typeface="Optima" panose="02000503060000020004" pitchFamily="2" charset="0"/>
              </a:rPr>
              <a:t>A. </a:t>
            </a:r>
            <a:r>
              <a:rPr lang="fr-BE" i="1" baseline="0" dirty="0" err="1">
                <a:solidFill>
                  <a:schemeClr val="accent1">
                    <a:lumMod val="50000"/>
                  </a:schemeClr>
                </a:solidFill>
                <a:latin typeface="Optima" panose="02000503060000020004" pitchFamily="2" charset="0"/>
              </a:rPr>
              <a:t>vaga</a:t>
            </a:r>
            <a:r>
              <a:rPr lang="fr-BE" i="1" baseline="0" dirty="0">
                <a:solidFill>
                  <a:schemeClr val="accent1">
                    <a:lumMod val="50000"/>
                  </a:schemeClr>
                </a:solidFill>
                <a:latin typeface="Optima" panose="02000503060000020004" pitchFamily="2" charset="0"/>
              </a:rPr>
              <a:t> </a:t>
            </a:r>
            <a:r>
              <a:rPr lang="fr-BE" baseline="0" dirty="0" err="1">
                <a:solidFill>
                  <a:schemeClr val="accent1">
                    <a:lumMod val="50000"/>
                  </a:schemeClr>
                </a:solidFill>
                <a:latin typeface="Optima" panose="02000503060000020004" pitchFamily="2" charset="0"/>
              </a:rPr>
              <a:t>after</a:t>
            </a:r>
            <a:r>
              <a:rPr lang="fr-BE" baseline="0" dirty="0">
                <a:solidFill>
                  <a:schemeClr val="accent1">
                    <a:lumMod val="50000"/>
                  </a:schemeClr>
                </a:solidFill>
                <a:latin typeface="Optima" panose="02000503060000020004" pitchFamily="2" charset="0"/>
              </a:rPr>
              <a:t> </a:t>
            </a:r>
            <a:r>
              <a:rPr lang="fr-BE" baseline="0" dirty="0" err="1">
                <a:solidFill>
                  <a:schemeClr val="accent1">
                    <a:lumMod val="50000"/>
                  </a:schemeClr>
                </a:solidFill>
                <a:latin typeface="Optima" panose="02000503060000020004" pitchFamily="2" charset="0"/>
              </a:rPr>
              <a:t>exposure</a:t>
            </a:r>
            <a:r>
              <a:rPr lang="fr-BE" baseline="0" dirty="0">
                <a:solidFill>
                  <a:schemeClr val="accent1">
                    <a:lumMod val="50000"/>
                  </a:schemeClr>
                </a:solidFill>
                <a:latin typeface="Optima" panose="02000503060000020004" pitchFamily="2" charset="0"/>
              </a:rPr>
              <a:t> to 500 Gy X ray</a:t>
            </a:r>
            <a:endParaRPr lang="fr-BE" dirty="0">
              <a:solidFill>
                <a:schemeClr val="accent1">
                  <a:lumMod val="50000"/>
                </a:schemeClr>
              </a:solidFill>
              <a:latin typeface="Optima" panose="02000503060000020004" pitchFamily="2" charset="0"/>
            </a:endParaRPr>
          </a:p>
        </c:rich>
      </c:tx>
      <c:layout>
        <c:manualLayout>
          <c:xMode val="edge"/>
          <c:yMode val="edge"/>
          <c:x val="0.10882339072149851"/>
          <c:y val="1.88148148148148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Feuil2!$C$31</c:f>
              <c:strCache>
                <c:ptCount val="1"/>
                <c:pt idx="0">
                  <c:v>Ctl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Feuil2!$C$43:$C$52</c:f>
                <c:numCache>
                  <c:formatCode>General</c:formatCode>
                  <c:ptCount val="10"/>
                  <c:pt idx="0">
                    <c:v>0.26485498941954161</c:v>
                  </c:pt>
                  <c:pt idx="1">
                    <c:v>0.23361506667979326</c:v>
                  </c:pt>
                  <c:pt idx="2">
                    <c:v>0.21649937734859348</c:v>
                  </c:pt>
                  <c:pt idx="3">
                    <c:v>0.2186315747666629</c:v>
                  </c:pt>
                  <c:pt idx="4">
                    <c:v>0.19668391469962662</c:v>
                  </c:pt>
                  <c:pt idx="5">
                    <c:v>0.18806730676145114</c:v>
                  </c:pt>
                  <c:pt idx="6">
                    <c:v>0.18990593729904665</c:v>
                  </c:pt>
                  <c:pt idx="7">
                    <c:v>0.27462802886493298</c:v>
                  </c:pt>
                  <c:pt idx="8">
                    <c:v>0.18394682172865742</c:v>
                  </c:pt>
                  <c:pt idx="9">
                    <c:v>0.26398463271781469</c:v>
                  </c:pt>
                </c:numCache>
              </c:numRef>
            </c:plus>
            <c:minus>
              <c:numRef>
                <c:f>Feuil2!$C$43:$C$52</c:f>
                <c:numCache>
                  <c:formatCode>General</c:formatCode>
                  <c:ptCount val="10"/>
                  <c:pt idx="0">
                    <c:v>0.26485498941954161</c:v>
                  </c:pt>
                  <c:pt idx="1">
                    <c:v>0.23361506667979326</c:v>
                  </c:pt>
                  <c:pt idx="2">
                    <c:v>0.21649937734859348</c:v>
                  </c:pt>
                  <c:pt idx="3">
                    <c:v>0.2186315747666629</c:v>
                  </c:pt>
                  <c:pt idx="4">
                    <c:v>0.19668391469962662</c:v>
                  </c:pt>
                  <c:pt idx="5">
                    <c:v>0.18806730676145114</c:v>
                  </c:pt>
                  <c:pt idx="6">
                    <c:v>0.18990593729904665</c:v>
                  </c:pt>
                  <c:pt idx="7">
                    <c:v>0.27462802886493298</c:v>
                  </c:pt>
                  <c:pt idx="8">
                    <c:v>0.18394682172865742</c:v>
                  </c:pt>
                  <c:pt idx="9">
                    <c:v>0.26398463271781469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Feuil2!$B$32:$B$41</c:f>
              <c:strCache>
                <c:ptCount val="10"/>
                <c:pt idx="0">
                  <c:v>Ku80A2</c:v>
                </c:pt>
                <c:pt idx="1">
                  <c:v>Ku80B2</c:v>
                </c:pt>
                <c:pt idx="2">
                  <c:v>Ku70A1</c:v>
                </c:pt>
                <c:pt idx="3">
                  <c:v>Ku70B2</c:v>
                </c:pt>
                <c:pt idx="4">
                  <c:v>PKCA2</c:v>
                </c:pt>
                <c:pt idx="5">
                  <c:v>PKCB1</c:v>
                </c:pt>
                <c:pt idx="6">
                  <c:v>XRCC4-1</c:v>
                </c:pt>
                <c:pt idx="7">
                  <c:v>Lig4-1</c:v>
                </c:pt>
                <c:pt idx="8">
                  <c:v>PollA2</c:v>
                </c:pt>
                <c:pt idx="9">
                  <c:v>ATM2</c:v>
                </c:pt>
              </c:strCache>
            </c:strRef>
          </c:cat>
          <c:val>
            <c:numRef>
              <c:f>Feuil2!$C$32:$C$41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25-4E5A-8196-255A0E6EBDC1}"/>
            </c:ext>
          </c:extLst>
        </c:ser>
        <c:ser>
          <c:idx val="1"/>
          <c:order val="1"/>
          <c:tx>
            <c:strRef>
              <c:f>Feuil2!$D$31</c:f>
              <c:strCache>
                <c:ptCount val="1"/>
                <c:pt idx="0">
                  <c:v>Des 1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Feuil2!$D$43:$D$52</c:f>
                <c:numCache>
                  <c:formatCode>General</c:formatCode>
                  <c:ptCount val="10"/>
                  <c:pt idx="0">
                    <c:v>0.17710346079018435</c:v>
                  </c:pt>
                  <c:pt idx="1">
                    <c:v>0.37246655046087507</c:v>
                  </c:pt>
                  <c:pt idx="2">
                    <c:v>0.21707547476994096</c:v>
                  </c:pt>
                  <c:pt idx="3">
                    <c:v>0.41482872619535649</c:v>
                  </c:pt>
                  <c:pt idx="4">
                    <c:v>0.51607652392758585</c:v>
                  </c:pt>
                  <c:pt idx="5">
                    <c:v>0.35714186509401502</c:v>
                  </c:pt>
                  <c:pt idx="6">
                    <c:v>0.17242523053953659</c:v>
                  </c:pt>
                  <c:pt idx="7">
                    <c:v>0.12320157682541426</c:v>
                  </c:pt>
                  <c:pt idx="8">
                    <c:v>0.3137870409638992</c:v>
                  </c:pt>
                  <c:pt idx="9">
                    <c:v>0.32873361237287962</c:v>
                  </c:pt>
                </c:numCache>
              </c:numRef>
            </c:plus>
            <c:minus>
              <c:numRef>
                <c:f>Feuil2!$D$43:$D$52</c:f>
                <c:numCache>
                  <c:formatCode>General</c:formatCode>
                  <c:ptCount val="10"/>
                  <c:pt idx="0">
                    <c:v>0.17710346079018435</c:v>
                  </c:pt>
                  <c:pt idx="1">
                    <c:v>0.37246655046087507</c:v>
                  </c:pt>
                  <c:pt idx="2">
                    <c:v>0.21707547476994096</c:v>
                  </c:pt>
                  <c:pt idx="3">
                    <c:v>0.41482872619535649</c:v>
                  </c:pt>
                  <c:pt idx="4">
                    <c:v>0.51607652392758585</c:v>
                  </c:pt>
                  <c:pt idx="5">
                    <c:v>0.35714186509401502</c:v>
                  </c:pt>
                  <c:pt idx="6">
                    <c:v>0.17242523053953659</c:v>
                  </c:pt>
                  <c:pt idx="7">
                    <c:v>0.12320157682541426</c:v>
                  </c:pt>
                  <c:pt idx="8">
                    <c:v>0.3137870409638992</c:v>
                  </c:pt>
                  <c:pt idx="9">
                    <c:v>0.32873361237287962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Feuil2!$B$32:$B$41</c:f>
              <c:strCache>
                <c:ptCount val="10"/>
                <c:pt idx="0">
                  <c:v>Ku80A2</c:v>
                </c:pt>
                <c:pt idx="1">
                  <c:v>Ku80B2</c:v>
                </c:pt>
                <c:pt idx="2">
                  <c:v>Ku70A1</c:v>
                </c:pt>
                <c:pt idx="3">
                  <c:v>Ku70B2</c:v>
                </c:pt>
                <c:pt idx="4">
                  <c:v>PKCA2</c:v>
                </c:pt>
                <c:pt idx="5">
                  <c:v>PKCB1</c:v>
                </c:pt>
                <c:pt idx="6">
                  <c:v>XRCC4-1</c:v>
                </c:pt>
                <c:pt idx="7">
                  <c:v>Lig4-1</c:v>
                </c:pt>
                <c:pt idx="8">
                  <c:v>PollA2</c:v>
                </c:pt>
                <c:pt idx="9">
                  <c:v>ATM2</c:v>
                </c:pt>
              </c:strCache>
            </c:strRef>
          </c:cat>
          <c:val>
            <c:numRef>
              <c:f>Feuil2!$D$32:$D$41</c:f>
              <c:numCache>
                <c:formatCode>General</c:formatCode>
                <c:ptCount val="10"/>
                <c:pt idx="0">
                  <c:v>0.70301027451630971</c:v>
                </c:pt>
                <c:pt idx="1">
                  <c:v>0.82099469404223668</c:v>
                </c:pt>
                <c:pt idx="2">
                  <c:v>0.76708512042209087</c:v>
                </c:pt>
                <c:pt idx="3">
                  <c:v>0.51336271134947886</c:v>
                </c:pt>
                <c:pt idx="4">
                  <c:v>0.60676663719904345</c:v>
                </c:pt>
                <c:pt idx="5">
                  <c:v>0.83574288180526601</c:v>
                </c:pt>
                <c:pt idx="6">
                  <c:v>0.79235384869441261</c:v>
                </c:pt>
                <c:pt idx="7">
                  <c:v>0.82009903703890019</c:v>
                </c:pt>
                <c:pt idx="8">
                  <c:v>0.83398033445084163</c:v>
                </c:pt>
                <c:pt idx="9">
                  <c:v>0.82946840932246757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25-4E5A-8196-255A0E6EBDC1}"/>
            </c:ext>
          </c:extLst>
        </c:ser>
        <c:ser>
          <c:idx val="2"/>
          <c:order val="2"/>
          <c:tx>
            <c:strRef>
              <c:f>Feuil2!$E$31</c:f>
              <c:strCache>
                <c:ptCount val="1"/>
                <c:pt idx="0">
                  <c:v>Reh 2h30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Feuil2!$E$43:$E$52</c:f>
                <c:numCache>
                  <c:formatCode>General</c:formatCode>
                  <c:ptCount val="10"/>
                  <c:pt idx="0">
                    <c:v>0.12718928277333758</c:v>
                  </c:pt>
                  <c:pt idx="1">
                    <c:v>0.24223179820800325</c:v>
                  </c:pt>
                  <c:pt idx="2">
                    <c:v>0.15199540670145928</c:v>
                  </c:pt>
                  <c:pt idx="3">
                    <c:v>0.40625768683844038</c:v>
                  </c:pt>
                  <c:pt idx="4">
                    <c:v>0.11508750731659445</c:v>
                  </c:pt>
                  <c:pt idx="5">
                    <c:v>0.21737233619311896</c:v>
                  </c:pt>
                  <c:pt idx="6">
                    <c:v>0.16201184818925635</c:v>
                  </c:pt>
                  <c:pt idx="7">
                    <c:v>0.12997730787863349</c:v>
                  </c:pt>
                  <c:pt idx="8">
                    <c:v>0.10148144931863082</c:v>
                  </c:pt>
                  <c:pt idx="9">
                    <c:v>0.43447657406880758</c:v>
                  </c:pt>
                </c:numCache>
              </c:numRef>
            </c:plus>
            <c:minus>
              <c:numRef>
                <c:f>Feuil2!$E$43:$E$52</c:f>
                <c:numCache>
                  <c:formatCode>General</c:formatCode>
                  <c:ptCount val="10"/>
                  <c:pt idx="0">
                    <c:v>0.12718928277333758</c:v>
                  </c:pt>
                  <c:pt idx="1">
                    <c:v>0.24223179820800325</c:v>
                  </c:pt>
                  <c:pt idx="2">
                    <c:v>0.15199540670145928</c:v>
                  </c:pt>
                  <c:pt idx="3">
                    <c:v>0.40625768683844038</c:v>
                  </c:pt>
                  <c:pt idx="4">
                    <c:v>0.11508750731659445</c:v>
                  </c:pt>
                  <c:pt idx="5">
                    <c:v>0.21737233619311896</c:v>
                  </c:pt>
                  <c:pt idx="6">
                    <c:v>0.16201184818925635</c:v>
                  </c:pt>
                  <c:pt idx="7">
                    <c:v>0.12997730787863349</c:v>
                  </c:pt>
                  <c:pt idx="8">
                    <c:v>0.10148144931863082</c:v>
                  </c:pt>
                  <c:pt idx="9">
                    <c:v>0.43447657406880758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Feuil2!$B$32:$B$41</c:f>
              <c:strCache>
                <c:ptCount val="10"/>
                <c:pt idx="0">
                  <c:v>Ku80A2</c:v>
                </c:pt>
                <c:pt idx="1">
                  <c:v>Ku80B2</c:v>
                </c:pt>
                <c:pt idx="2">
                  <c:v>Ku70A1</c:v>
                </c:pt>
                <c:pt idx="3">
                  <c:v>Ku70B2</c:v>
                </c:pt>
                <c:pt idx="4">
                  <c:v>PKCA2</c:v>
                </c:pt>
                <c:pt idx="5">
                  <c:v>PKCB1</c:v>
                </c:pt>
                <c:pt idx="6">
                  <c:v>XRCC4-1</c:v>
                </c:pt>
                <c:pt idx="7">
                  <c:v>Lig4-1</c:v>
                </c:pt>
                <c:pt idx="8">
                  <c:v>PollA2</c:v>
                </c:pt>
                <c:pt idx="9">
                  <c:v>ATM2</c:v>
                </c:pt>
              </c:strCache>
            </c:strRef>
          </c:cat>
          <c:val>
            <c:numRef>
              <c:f>Feuil2!$E$32:$E$41</c:f>
              <c:numCache>
                <c:formatCode>General</c:formatCode>
                <c:ptCount val="10"/>
                <c:pt idx="0">
                  <c:v>0.87075859027507274</c:v>
                </c:pt>
                <c:pt idx="1">
                  <c:v>12.773084053548718</c:v>
                </c:pt>
                <c:pt idx="2">
                  <c:v>9.381498255037874</c:v>
                </c:pt>
                <c:pt idx="3">
                  <c:v>0.82511287767415475</c:v>
                </c:pt>
                <c:pt idx="4">
                  <c:v>0.88701310269581191</c:v>
                </c:pt>
                <c:pt idx="5">
                  <c:v>8.1115309552633601</c:v>
                </c:pt>
                <c:pt idx="6">
                  <c:v>3.8852279069973403</c:v>
                </c:pt>
                <c:pt idx="7">
                  <c:v>1.8098686880789108</c:v>
                </c:pt>
                <c:pt idx="8">
                  <c:v>0.75758487695751597</c:v>
                </c:pt>
                <c:pt idx="9">
                  <c:v>2.4279956625942156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25-4E5A-8196-255A0E6EBDC1}"/>
            </c:ext>
          </c:extLst>
        </c:ser>
        <c:ser>
          <c:idx val="3"/>
          <c:order val="3"/>
          <c:tx>
            <c:strRef>
              <c:f>Feuil2!$F$31</c:f>
              <c:strCache>
                <c:ptCount val="1"/>
                <c:pt idx="0">
                  <c:v>Reh 4h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Feuil2!$F$43:$F$52</c:f>
                <c:numCache>
                  <c:formatCode>General</c:formatCode>
                  <c:ptCount val="10"/>
                  <c:pt idx="0">
                    <c:v>0.19473962861927033</c:v>
                  </c:pt>
                  <c:pt idx="1">
                    <c:v>0.15133187065094841</c:v>
                  </c:pt>
                  <c:pt idx="2">
                    <c:v>0.14094296840010365</c:v>
                  </c:pt>
                  <c:pt idx="3">
                    <c:v>0.24939719392517512</c:v>
                  </c:pt>
                  <c:pt idx="4">
                    <c:v>0.25342018052618492</c:v>
                  </c:pt>
                  <c:pt idx="5">
                    <c:v>0.15078938232652561</c:v>
                  </c:pt>
                  <c:pt idx="6">
                    <c:v>7.0307729320995785E-2</c:v>
                  </c:pt>
                  <c:pt idx="7">
                    <c:v>0.19517647439175756</c:v>
                  </c:pt>
                  <c:pt idx="8">
                    <c:v>0.1269636298992759</c:v>
                  </c:pt>
                  <c:pt idx="9">
                    <c:v>9.0910410015625262E-2</c:v>
                  </c:pt>
                </c:numCache>
              </c:numRef>
            </c:plus>
            <c:minus>
              <c:numRef>
                <c:f>Feuil2!$F$43:$F$52</c:f>
                <c:numCache>
                  <c:formatCode>General</c:formatCode>
                  <c:ptCount val="10"/>
                  <c:pt idx="0">
                    <c:v>0.19473962861927033</c:v>
                  </c:pt>
                  <c:pt idx="1">
                    <c:v>0.15133187065094841</c:v>
                  </c:pt>
                  <c:pt idx="2">
                    <c:v>0.14094296840010365</c:v>
                  </c:pt>
                  <c:pt idx="3">
                    <c:v>0.24939719392517512</c:v>
                  </c:pt>
                  <c:pt idx="4">
                    <c:v>0.25342018052618492</c:v>
                  </c:pt>
                  <c:pt idx="5">
                    <c:v>0.15078938232652561</c:v>
                  </c:pt>
                  <c:pt idx="6">
                    <c:v>7.0307729320995785E-2</c:v>
                  </c:pt>
                  <c:pt idx="7">
                    <c:v>0.19517647439175756</c:v>
                  </c:pt>
                  <c:pt idx="8">
                    <c:v>0.1269636298992759</c:v>
                  </c:pt>
                  <c:pt idx="9">
                    <c:v>9.0910410015625262E-2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Feuil2!$B$32:$B$41</c:f>
              <c:strCache>
                <c:ptCount val="10"/>
                <c:pt idx="0">
                  <c:v>Ku80A2</c:v>
                </c:pt>
                <c:pt idx="1">
                  <c:v>Ku80B2</c:v>
                </c:pt>
                <c:pt idx="2">
                  <c:v>Ku70A1</c:v>
                </c:pt>
                <c:pt idx="3">
                  <c:v>Ku70B2</c:v>
                </c:pt>
                <c:pt idx="4">
                  <c:v>PKCA2</c:v>
                </c:pt>
                <c:pt idx="5">
                  <c:v>PKCB1</c:v>
                </c:pt>
                <c:pt idx="6">
                  <c:v>XRCC4-1</c:v>
                </c:pt>
                <c:pt idx="7">
                  <c:v>Lig4-1</c:v>
                </c:pt>
                <c:pt idx="8">
                  <c:v>PollA2</c:v>
                </c:pt>
                <c:pt idx="9">
                  <c:v>ATM2</c:v>
                </c:pt>
              </c:strCache>
            </c:strRef>
          </c:cat>
          <c:val>
            <c:numRef>
              <c:f>Feuil2!$F$32:$F$41</c:f>
              <c:numCache>
                <c:formatCode>General</c:formatCode>
                <c:ptCount val="10"/>
                <c:pt idx="0">
                  <c:v>0.6761655447828403</c:v>
                </c:pt>
                <c:pt idx="1">
                  <c:v>5.3577297040874097</c:v>
                </c:pt>
                <c:pt idx="2">
                  <c:v>4.8372467573567031</c:v>
                </c:pt>
                <c:pt idx="3">
                  <c:v>0.59355571353091396</c:v>
                </c:pt>
                <c:pt idx="4">
                  <c:v>0.58072675807183949</c:v>
                </c:pt>
                <c:pt idx="5">
                  <c:v>5.7719734163426111</c:v>
                </c:pt>
                <c:pt idx="6">
                  <c:v>2.0872108753753431</c:v>
                </c:pt>
                <c:pt idx="7">
                  <c:v>2.0415484432144471</c:v>
                </c:pt>
                <c:pt idx="8">
                  <c:v>0.61475259366436252</c:v>
                </c:pt>
                <c:pt idx="9">
                  <c:v>2.3365494001470051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425-4E5A-8196-255A0E6EBDC1}"/>
            </c:ext>
          </c:extLst>
        </c:ser>
        <c:ser>
          <c:idx val="4"/>
          <c:order val="4"/>
          <c:tx>
            <c:strRef>
              <c:f>Feuil2!$G$31</c:f>
              <c:strCache>
                <c:ptCount val="1"/>
                <c:pt idx="0">
                  <c:v>Reh 8h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Feuil2!$G$43:$G$52</c:f>
                <c:numCache>
                  <c:formatCode>General</c:formatCode>
                  <c:ptCount val="10"/>
                  <c:pt idx="0">
                    <c:v>0.16377664113164056</c:v>
                  </c:pt>
                  <c:pt idx="1">
                    <c:v>9.9307326552616385E-2</c:v>
                  </c:pt>
                  <c:pt idx="2">
                    <c:v>0.17529659650705648</c:v>
                  </c:pt>
                  <c:pt idx="3">
                    <c:v>0.10666125828184436</c:v>
                  </c:pt>
                  <c:pt idx="4">
                    <c:v>0.14855652972491562</c:v>
                  </c:pt>
                  <c:pt idx="5">
                    <c:v>0.35715860245267012</c:v>
                  </c:pt>
                  <c:pt idx="6">
                    <c:v>0.12467161242003691</c:v>
                  </c:pt>
                  <c:pt idx="7">
                    <c:v>0.10261035249197693</c:v>
                  </c:pt>
                  <c:pt idx="8">
                    <c:v>8.8227979206862026E-2</c:v>
                  </c:pt>
                  <c:pt idx="9">
                    <c:v>0.15747503720576081</c:v>
                  </c:pt>
                </c:numCache>
              </c:numRef>
            </c:plus>
            <c:minus>
              <c:numRef>
                <c:f>Feuil2!$G$43:$G$52</c:f>
                <c:numCache>
                  <c:formatCode>General</c:formatCode>
                  <c:ptCount val="10"/>
                  <c:pt idx="0">
                    <c:v>0.16377664113164056</c:v>
                  </c:pt>
                  <c:pt idx="1">
                    <c:v>9.9307326552616385E-2</c:v>
                  </c:pt>
                  <c:pt idx="2">
                    <c:v>0.17529659650705648</c:v>
                  </c:pt>
                  <c:pt idx="3">
                    <c:v>0.10666125828184436</c:v>
                  </c:pt>
                  <c:pt idx="4">
                    <c:v>0.14855652972491562</c:v>
                  </c:pt>
                  <c:pt idx="5">
                    <c:v>0.35715860245267012</c:v>
                  </c:pt>
                  <c:pt idx="6">
                    <c:v>0.12467161242003691</c:v>
                  </c:pt>
                  <c:pt idx="7">
                    <c:v>0.10261035249197693</c:v>
                  </c:pt>
                  <c:pt idx="8">
                    <c:v>8.8227979206862026E-2</c:v>
                  </c:pt>
                  <c:pt idx="9">
                    <c:v>0.15747503720576081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Feuil2!$B$32:$B$41</c:f>
              <c:strCache>
                <c:ptCount val="10"/>
                <c:pt idx="0">
                  <c:v>Ku80A2</c:v>
                </c:pt>
                <c:pt idx="1">
                  <c:v>Ku80B2</c:v>
                </c:pt>
                <c:pt idx="2">
                  <c:v>Ku70A1</c:v>
                </c:pt>
                <c:pt idx="3">
                  <c:v>Ku70B2</c:v>
                </c:pt>
                <c:pt idx="4">
                  <c:v>PKCA2</c:v>
                </c:pt>
                <c:pt idx="5">
                  <c:v>PKCB1</c:v>
                </c:pt>
                <c:pt idx="6">
                  <c:v>XRCC4-1</c:v>
                </c:pt>
                <c:pt idx="7">
                  <c:v>Lig4-1</c:v>
                </c:pt>
                <c:pt idx="8">
                  <c:v>PollA2</c:v>
                </c:pt>
                <c:pt idx="9">
                  <c:v>ATM2</c:v>
                </c:pt>
              </c:strCache>
            </c:strRef>
          </c:cat>
          <c:val>
            <c:numRef>
              <c:f>Feuil2!$G$32:$G$41</c:f>
              <c:numCache>
                <c:formatCode>General</c:formatCode>
                <c:ptCount val="10"/>
                <c:pt idx="0">
                  <c:v>0.85180971337824118</c:v>
                </c:pt>
                <c:pt idx="1">
                  <c:v>3.4463181126398275</c:v>
                </c:pt>
                <c:pt idx="2">
                  <c:v>2.5467853964316314</c:v>
                </c:pt>
                <c:pt idx="3">
                  <c:v>0.59460463840290645</c:v>
                </c:pt>
                <c:pt idx="4">
                  <c:v>0.70407772250491085</c:v>
                </c:pt>
                <c:pt idx="5">
                  <c:v>2.8160995967265738</c:v>
                </c:pt>
                <c:pt idx="6">
                  <c:v>1.5186474783811308</c:v>
                </c:pt>
                <c:pt idx="7">
                  <c:v>2.2305373557529498</c:v>
                </c:pt>
                <c:pt idx="8">
                  <c:v>0.67657129194344801</c:v>
                </c:pt>
                <c:pt idx="9">
                  <c:v>2.3269962801321573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25-4E5A-8196-255A0E6EBDC1}"/>
            </c:ext>
          </c:extLst>
        </c:ser>
        <c:ser>
          <c:idx val="5"/>
          <c:order val="5"/>
          <c:tx>
            <c:strRef>
              <c:f>Feuil2!$H$31</c:f>
              <c:strCache>
                <c:ptCount val="1"/>
                <c:pt idx="0">
                  <c:v>Reh 24h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Feuil2!$H$43:$H$52</c:f>
                <c:numCache>
                  <c:formatCode>General</c:formatCode>
                  <c:ptCount val="10"/>
                  <c:pt idx="0">
                    <c:v>0.19009063196731674</c:v>
                  </c:pt>
                  <c:pt idx="1">
                    <c:v>0.29480158803062878</c:v>
                  </c:pt>
                  <c:pt idx="2">
                    <c:v>0.25842436670242031</c:v>
                  </c:pt>
                  <c:pt idx="3">
                    <c:v>0.18621613719694238</c:v>
                  </c:pt>
                  <c:pt idx="4">
                    <c:v>0.23697309319616311</c:v>
                  </c:pt>
                  <c:pt idx="5">
                    <c:v>0.2673873716092226</c:v>
                  </c:pt>
                  <c:pt idx="6">
                    <c:v>0.21452492741505083</c:v>
                  </c:pt>
                  <c:pt idx="7">
                    <c:v>0.19802679082867755</c:v>
                  </c:pt>
                  <c:pt idx="8">
                    <c:v>0.17707127726951657</c:v>
                  </c:pt>
                  <c:pt idx="9">
                    <c:v>0.24829800423534329</c:v>
                  </c:pt>
                </c:numCache>
              </c:numRef>
            </c:plus>
            <c:minus>
              <c:numRef>
                <c:f>Feuil2!$H$43:$H$52</c:f>
                <c:numCache>
                  <c:formatCode>General</c:formatCode>
                  <c:ptCount val="10"/>
                  <c:pt idx="0">
                    <c:v>0.19009063196731674</c:v>
                  </c:pt>
                  <c:pt idx="1">
                    <c:v>0.29480158803062878</c:v>
                  </c:pt>
                  <c:pt idx="2">
                    <c:v>0.25842436670242031</c:v>
                  </c:pt>
                  <c:pt idx="3">
                    <c:v>0.18621613719694238</c:v>
                  </c:pt>
                  <c:pt idx="4">
                    <c:v>0.23697309319616311</c:v>
                  </c:pt>
                  <c:pt idx="5">
                    <c:v>0.2673873716092226</c:v>
                  </c:pt>
                  <c:pt idx="6">
                    <c:v>0.21452492741505083</c:v>
                  </c:pt>
                  <c:pt idx="7">
                    <c:v>0.19802679082867755</c:v>
                  </c:pt>
                  <c:pt idx="8">
                    <c:v>0.17707127726951657</c:v>
                  </c:pt>
                  <c:pt idx="9">
                    <c:v>0.24829800423534329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Feuil2!$B$32:$B$41</c:f>
              <c:strCache>
                <c:ptCount val="10"/>
                <c:pt idx="0">
                  <c:v>Ku80A2</c:v>
                </c:pt>
                <c:pt idx="1">
                  <c:v>Ku80B2</c:v>
                </c:pt>
                <c:pt idx="2">
                  <c:v>Ku70A1</c:v>
                </c:pt>
                <c:pt idx="3">
                  <c:v>Ku70B2</c:v>
                </c:pt>
                <c:pt idx="4">
                  <c:v>PKCA2</c:v>
                </c:pt>
                <c:pt idx="5">
                  <c:v>PKCB1</c:v>
                </c:pt>
                <c:pt idx="6">
                  <c:v>XRCC4-1</c:v>
                </c:pt>
                <c:pt idx="7">
                  <c:v>Lig4-1</c:v>
                </c:pt>
                <c:pt idx="8">
                  <c:v>PollA2</c:v>
                </c:pt>
                <c:pt idx="9">
                  <c:v>ATM2</c:v>
                </c:pt>
              </c:strCache>
            </c:strRef>
          </c:cat>
          <c:val>
            <c:numRef>
              <c:f>Feuil2!$H$32:$H$41</c:f>
              <c:numCache>
                <c:formatCode>General</c:formatCode>
                <c:ptCount val="10"/>
                <c:pt idx="0">
                  <c:v>0.86537642110949475</c:v>
                </c:pt>
                <c:pt idx="1">
                  <c:v>2.2892321862867577</c:v>
                </c:pt>
                <c:pt idx="2">
                  <c:v>1.7743009307846644</c:v>
                </c:pt>
                <c:pt idx="3">
                  <c:v>0.68288900239938266</c:v>
                </c:pt>
                <c:pt idx="4">
                  <c:v>0.79826445567829285</c:v>
                </c:pt>
                <c:pt idx="5">
                  <c:v>2.0024536193357561</c:v>
                </c:pt>
                <c:pt idx="6">
                  <c:v>1.156167438936391</c:v>
                </c:pt>
                <c:pt idx="7">
                  <c:v>2.1980137754455624</c:v>
                </c:pt>
                <c:pt idx="8">
                  <c:v>0.79727197550386419</c:v>
                </c:pt>
                <c:pt idx="9">
                  <c:v>2.0623277320618496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425-4E5A-8196-255A0E6EBDC1}"/>
            </c:ext>
          </c:extLst>
        </c:ser>
        <c:ser>
          <c:idx val="6"/>
          <c:order val="6"/>
          <c:tx>
            <c:strRef>
              <c:f>Feuil2!$I$31</c:f>
              <c:strCache>
                <c:ptCount val="1"/>
                <c:pt idx="0">
                  <c:v>Reh 48h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Feuil2!$I$43:$I$52</c:f>
                <c:numCache>
                  <c:formatCode>General</c:formatCode>
                  <c:ptCount val="10"/>
                  <c:pt idx="0">
                    <c:v>0.15883178101028914</c:v>
                  </c:pt>
                  <c:pt idx="1">
                    <c:v>0.20960119171877123</c:v>
                  </c:pt>
                  <c:pt idx="2">
                    <c:v>0.14472835763514744</c:v>
                  </c:pt>
                  <c:pt idx="3">
                    <c:v>0.24593256567157468</c:v>
                  </c:pt>
                  <c:pt idx="4">
                    <c:v>0.28688825705618309</c:v>
                  </c:pt>
                  <c:pt idx="5">
                    <c:v>0.1776349115454901</c:v>
                  </c:pt>
                  <c:pt idx="6">
                    <c:v>0.20414751169637649</c:v>
                  </c:pt>
                  <c:pt idx="7">
                    <c:v>0.14655729855916827</c:v>
                  </c:pt>
                  <c:pt idx="8">
                    <c:v>0.11084723888420966</c:v>
                  </c:pt>
                  <c:pt idx="9">
                    <c:v>0.21406812209514872</c:v>
                  </c:pt>
                </c:numCache>
              </c:numRef>
            </c:plus>
            <c:minus>
              <c:numRef>
                <c:f>Feuil2!$I$43:$I$52</c:f>
                <c:numCache>
                  <c:formatCode>General</c:formatCode>
                  <c:ptCount val="10"/>
                  <c:pt idx="0">
                    <c:v>0.15883178101028914</c:v>
                  </c:pt>
                  <c:pt idx="1">
                    <c:v>0.20960119171877123</c:v>
                  </c:pt>
                  <c:pt idx="2">
                    <c:v>0.14472835763514744</c:v>
                  </c:pt>
                  <c:pt idx="3">
                    <c:v>0.24593256567157468</c:v>
                  </c:pt>
                  <c:pt idx="4">
                    <c:v>0.28688825705618309</c:v>
                  </c:pt>
                  <c:pt idx="5">
                    <c:v>0.1776349115454901</c:v>
                  </c:pt>
                  <c:pt idx="6">
                    <c:v>0.20414751169637649</c:v>
                  </c:pt>
                  <c:pt idx="7">
                    <c:v>0.14655729855916827</c:v>
                  </c:pt>
                  <c:pt idx="8">
                    <c:v>0.11084723888420966</c:v>
                  </c:pt>
                  <c:pt idx="9">
                    <c:v>0.21406812209514872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Feuil2!$B$32:$B$41</c:f>
              <c:strCache>
                <c:ptCount val="10"/>
                <c:pt idx="0">
                  <c:v>Ku80A2</c:v>
                </c:pt>
                <c:pt idx="1">
                  <c:v>Ku80B2</c:v>
                </c:pt>
                <c:pt idx="2">
                  <c:v>Ku70A1</c:v>
                </c:pt>
                <c:pt idx="3">
                  <c:v>Ku70B2</c:v>
                </c:pt>
                <c:pt idx="4">
                  <c:v>PKCA2</c:v>
                </c:pt>
                <c:pt idx="5">
                  <c:v>PKCB1</c:v>
                </c:pt>
                <c:pt idx="6">
                  <c:v>XRCC4-1</c:v>
                </c:pt>
                <c:pt idx="7">
                  <c:v>Lig4-1</c:v>
                </c:pt>
                <c:pt idx="8">
                  <c:v>PollA2</c:v>
                </c:pt>
                <c:pt idx="9">
                  <c:v>ATM2</c:v>
                </c:pt>
              </c:strCache>
            </c:strRef>
          </c:cat>
          <c:val>
            <c:numRef>
              <c:f>Feuil2!$I$32:$I$41</c:f>
              <c:numCache>
                <c:formatCode>General</c:formatCode>
                <c:ptCount val="10"/>
                <c:pt idx="0">
                  <c:v>0.80476278367010901</c:v>
                </c:pt>
                <c:pt idx="1">
                  <c:v>1.7649085480532558</c:v>
                </c:pt>
                <c:pt idx="2">
                  <c:v>1.2922813966643052</c:v>
                </c:pt>
                <c:pt idx="3">
                  <c:v>0.64247075079109606</c:v>
                </c:pt>
                <c:pt idx="4">
                  <c:v>0.65318232230883821</c:v>
                </c:pt>
                <c:pt idx="5">
                  <c:v>1.4814852454231402</c:v>
                </c:pt>
                <c:pt idx="6">
                  <c:v>0.92736726149840665</c:v>
                </c:pt>
                <c:pt idx="7">
                  <c:v>1.5484551240118718</c:v>
                </c:pt>
                <c:pt idx="8">
                  <c:v>0.73901614497522372</c:v>
                </c:pt>
                <c:pt idx="9">
                  <c:v>1.6394693616712785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425-4E5A-8196-255A0E6EBD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4252096"/>
        <c:axId val="224252512"/>
      </c:barChart>
      <c:catAx>
        <c:axId val="224252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24252512"/>
        <c:crosses val="autoZero"/>
        <c:auto val="1"/>
        <c:lblAlgn val="ctr"/>
        <c:lblOffset val="100"/>
        <c:noMultiLvlLbl val="0"/>
      </c:catAx>
      <c:valAx>
        <c:axId val="224252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24252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83E8D-9B66-4E22-AAA4-1D97503D1609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91FF2-2CEC-473A-80DE-4E17B4C2178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25BDF2-C531-49D4-9802-E2CCE65935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1814A19-73AF-424B-95BD-1EEDF9BFA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74CB6B-1470-4759-B910-C7E9EFC51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1838-8CDF-4E76-8BE7-94091A709D7F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D42350-B937-44D9-8008-F451D4AD2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CF0B07-54A4-48DB-883B-46906FA5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0C61-4C33-4FBE-9F76-CEEE927673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8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F3A721-75A1-4917-9BB9-624544930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B3B8E66-B084-4E3D-ADFF-9503DCE94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61C78F-793E-4A64-913C-6C3FE96D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1838-8CDF-4E76-8BE7-94091A709D7F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CC49E6-7462-45FD-9428-8E11C3A0A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FB6867-A41C-4B22-B592-CF1E1846B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0C61-4C33-4FBE-9F76-CEEE927673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43E6C31-9C92-4A58-BD8D-1F5EFF42F7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A6B0360-0DEE-4DFD-B442-46A9475D2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577C24-A92A-4441-9CB5-96AECC95E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1838-8CDF-4E76-8BE7-94091A709D7F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D09516-83EC-4211-AA39-D48D63C42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0A037D-41C8-4EAC-A0AA-5FA0D4458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0C61-4C33-4FBE-9F76-CEEE927673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4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61C852-0D79-4515-AC7E-0A61E300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8" y="83437"/>
            <a:ext cx="11612442" cy="1008643"/>
          </a:xfrm>
        </p:spPr>
        <p:txBody>
          <a:bodyPr>
            <a:normAutofit/>
          </a:bodyPr>
          <a:lstStyle>
            <a:lvl1pPr>
              <a:defRPr sz="3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2A648C-BD53-4919-A7EE-9F3AC35D1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38" y="1343431"/>
            <a:ext cx="11330754" cy="4833532"/>
          </a:xfrm>
        </p:spPr>
        <p:txBody>
          <a:bodyPr/>
          <a:lstStyle>
            <a:lvl1pPr>
              <a:defRPr sz="2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3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222637-C043-4EC6-8058-E013DBD95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1838-8CDF-4E76-8BE7-94091A709D7F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EDF70C-6F17-43EB-9D55-29E2181D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5BA6F0-9328-4D28-8E6A-22CC5FFA3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0C61-4C33-4FBE-9F76-CEEE927673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31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EA0BF8-B778-48B8-8B5C-BDD0CB69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272C65-6BF9-4242-8125-796ADF432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6FBBB2-623A-4221-BA5F-96D798600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1838-8CDF-4E76-8BE7-94091A709D7F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964906-5D5F-40C0-9C41-602F2AF6D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966705-B8CD-481D-BA8A-1EEC2080A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0C61-4C33-4FBE-9F76-CEEE927673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71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6230B5-2138-4CD6-B995-052699C5D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FB79AF-912C-4812-9367-609149BA8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7E6374D-989A-4053-BD73-D0072F5F8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CCACB1-4D0A-4593-BC47-C8E45C492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1838-8CDF-4E76-8BE7-94091A709D7F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0753E81-A7BA-4DCC-AFFB-67FBB7943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FED380-B640-4DE9-8FEC-14955B277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0C61-4C33-4FBE-9F76-CEEE927673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74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0F3BD7-863A-4E09-8819-AB9961536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6976EF1-092C-4BC3-B7A0-36173F6E7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E1B87F7-CD84-4388-8E7B-06C261EA0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7968E5B-2AFE-4FC7-AB66-79BB8CD792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8F743A9-E1F0-487D-88FA-7427A895B6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FF0AD1E-ED60-46AB-987C-F024438F0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1838-8CDF-4E76-8BE7-94091A709D7F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028E8C1-1527-43DE-B597-951672C99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3FE88AF-ADA5-4FB8-BF7C-394AD0B75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0C61-4C33-4FBE-9F76-CEEE927673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84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A8F008-D54B-484D-BC1B-4BE33168F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B169F91-805D-414E-AA10-2BEAF8B10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1838-8CDF-4E76-8BE7-94091A709D7F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DFA62-AE5E-4A3A-9FE4-C3F61D41E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E582D6A-8300-4292-B249-BEF0033E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0C61-4C33-4FBE-9F76-CEEE927673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C2A5EB4-2A1F-41D7-A2F4-8204C11E6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1838-8CDF-4E76-8BE7-94091A709D7F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0865EA1-FE53-49EF-B296-07536618F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925DAB-469D-4D68-A0EB-9E0455B9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0C61-4C33-4FBE-9F76-CEEE927673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C8B59-C94F-4CE9-82AB-0D97B394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E40A78-5E65-46A6-8434-33779DBCD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881432B-93C7-4048-806B-D7DAA9F54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9E59A6-23E7-45E9-9F74-F3A645F70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1838-8CDF-4E76-8BE7-94091A709D7F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64A09D8-0621-4DDF-8159-B91114609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A8EE443-A1EB-494E-8C7C-807C15B3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0C61-4C33-4FBE-9F76-CEEE927673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28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E3598D-DA0D-4381-99B1-08098F67D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56D188C-9718-45A3-8F18-F9E26E479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9CD02CC-AB98-41FE-9FBF-A747915D70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B5E4D8-A488-4EF5-8DF2-3D2E5494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D1838-8CDF-4E76-8BE7-94091A709D7F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11E81F-C566-4735-970B-83701A80F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E8910C-D500-428F-93A0-763D723BF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0C61-4C33-4FBE-9F76-CEEE927673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28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FBA268B-CF3D-4A8A-ADA6-A0F45F95E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4AAB97B-B8F1-44CB-BF09-0114FDFB4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3A17F1-2F04-4D89-9B14-15850CD46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D1838-8CDF-4E76-8BE7-94091A709D7F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35D06B-E8DA-419E-8113-6F215C211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ACACB1-ABD6-4F6C-9B50-3E68622D5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F0C61-4C33-4FBE-9F76-CEEE927673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1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g"/><Relationship Id="rId18" Type="http://schemas.openxmlformats.org/officeDocument/2006/relationships/image" Target="../media/image60.jpeg"/><Relationship Id="rId26" Type="http://schemas.openxmlformats.org/officeDocument/2006/relationships/image" Target="../media/image68.png"/><Relationship Id="rId3" Type="http://schemas.openxmlformats.org/officeDocument/2006/relationships/image" Target="../media/image45.jpg"/><Relationship Id="rId21" Type="http://schemas.openxmlformats.org/officeDocument/2006/relationships/image" Target="../media/image63.jpeg"/><Relationship Id="rId7" Type="http://schemas.openxmlformats.org/officeDocument/2006/relationships/image" Target="../media/image49.jpeg"/><Relationship Id="rId12" Type="http://schemas.openxmlformats.org/officeDocument/2006/relationships/image" Target="../media/image54.jpg"/><Relationship Id="rId17" Type="http://schemas.openxmlformats.org/officeDocument/2006/relationships/image" Target="../media/image59.jpeg"/><Relationship Id="rId25" Type="http://schemas.openxmlformats.org/officeDocument/2006/relationships/image" Target="../media/image67.jpg"/><Relationship Id="rId2" Type="http://schemas.openxmlformats.org/officeDocument/2006/relationships/image" Target="../media/image3.jpeg"/><Relationship Id="rId16" Type="http://schemas.openxmlformats.org/officeDocument/2006/relationships/image" Target="../media/image58.png"/><Relationship Id="rId20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24" Type="http://schemas.openxmlformats.org/officeDocument/2006/relationships/image" Target="../media/image66.jp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23" Type="http://schemas.openxmlformats.org/officeDocument/2006/relationships/image" Target="../media/image65.jpg"/><Relationship Id="rId10" Type="http://schemas.openxmlformats.org/officeDocument/2006/relationships/image" Target="../media/image52.jpeg"/><Relationship Id="rId19" Type="http://schemas.openxmlformats.org/officeDocument/2006/relationships/image" Target="../media/image61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Relationship Id="rId22" Type="http://schemas.openxmlformats.org/officeDocument/2006/relationships/image" Target="../media/image64.jpeg"/><Relationship Id="rId27" Type="http://schemas.openxmlformats.org/officeDocument/2006/relationships/image" Target="../media/image6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A2E6F1D-FAC3-4F32-AC01-6706343DC7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t="895" r="1309" b="186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BF9211C-A659-4E07-94DA-0DE0FCA15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901" y="200527"/>
            <a:ext cx="11403299" cy="1594618"/>
          </a:xfrm>
        </p:spPr>
        <p:txBody>
          <a:bodyPr>
            <a:normAutofit/>
          </a:bodyPr>
          <a:lstStyle/>
          <a:p>
            <a:pPr algn="l"/>
            <a:r>
              <a:rPr lang="fr-BE" sz="2800" dirty="0" err="1">
                <a:solidFill>
                  <a:schemeClr val="bg1"/>
                </a:solidFill>
              </a:rPr>
              <a:t>Rotifers</a:t>
            </a:r>
            <a:r>
              <a:rPr lang="fr-BE" sz="2800" dirty="0">
                <a:solidFill>
                  <a:schemeClr val="bg1"/>
                </a:solidFill>
              </a:rPr>
              <a:t> In </a:t>
            </a:r>
            <a:r>
              <a:rPr lang="fr-BE" sz="2800" dirty="0" err="1">
                <a:solidFill>
                  <a:schemeClr val="bg1"/>
                </a:solidFill>
              </a:rPr>
              <a:t>SpacE</a:t>
            </a:r>
            <a:r>
              <a:rPr lang="fr-BE" sz="2800" dirty="0">
                <a:solidFill>
                  <a:schemeClr val="bg1"/>
                </a:solidFill>
              </a:rPr>
              <a:t> </a:t>
            </a:r>
            <a:br>
              <a:rPr lang="fr-BE" sz="2800" dirty="0">
                <a:solidFill>
                  <a:schemeClr val="bg1"/>
                </a:solidFill>
              </a:rPr>
            </a:br>
            <a:br>
              <a:rPr lang="fr-BE" sz="28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a new eukaryotic extremophile model organism to study the impact of radiation and micro-gravity on biological processes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17B49C7-21C6-4102-90C7-308667AA9C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6841" y="5922143"/>
            <a:ext cx="7849073" cy="1655762"/>
          </a:xfrm>
        </p:spPr>
        <p:txBody>
          <a:bodyPr>
            <a:normAutofit/>
          </a:bodyPr>
          <a:lstStyle/>
          <a:p>
            <a:r>
              <a:rPr lang="fr-BE" sz="1800" dirty="0">
                <a:solidFill>
                  <a:schemeClr val="bg1"/>
                </a:solidFill>
              </a:rPr>
              <a:t>B. Hespeels www.rotifer-in-space.com</a:t>
            </a:r>
          </a:p>
          <a:p>
            <a:r>
              <a:rPr lang="fr-BE" sz="1800" dirty="0">
                <a:solidFill>
                  <a:schemeClr val="bg1"/>
                </a:solidFill>
              </a:rPr>
              <a:t>ILEE </a:t>
            </a:r>
            <a:r>
              <a:rPr lang="fr-BE" sz="1800" dirty="0" err="1">
                <a:solidFill>
                  <a:schemeClr val="bg1"/>
                </a:solidFill>
              </a:rPr>
              <a:t>Research</a:t>
            </a:r>
            <a:r>
              <a:rPr lang="fr-BE" sz="1800" dirty="0">
                <a:solidFill>
                  <a:schemeClr val="bg1"/>
                </a:solidFill>
              </a:rPr>
              <a:t> Day – 11th </a:t>
            </a:r>
            <a:r>
              <a:rPr lang="fr-BE" sz="1800" dirty="0" err="1">
                <a:solidFill>
                  <a:schemeClr val="bg1"/>
                </a:solidFill>
              </a:rPr>
              <a:t>February</a:t>
            </a:r>
            <a:r>
              <a:rPr lang="fr-BE" sz="1800" dirty="0">
                <a:solidFill>
                  <a:schemeClr val="bg1"/>
                </a:solidFill>
              </a:rPr>
              <a:t> 2020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C869F28-7CD5-45C3-9540-97B0114BC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874" y="2393566"/>
            <a:ext cx="3235005" cy="3189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740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1B1DD-30A6-4DD9-BA4B-C7FA34213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8" y="83437"/>
            <a:ext cx="11612442" cy="100864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Iron Ladies – How desiccated </a:t>
            </a:r>
            <a:r>
              <a:rPr lang="en-US" i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A. </a:t>
            </a:r>
            <a:r>
              <a:rPr lang="en-US" i="1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vaga</a:t>
            </a:r>
            <a:r>
              <a:rPr lang="en-US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deal with X-rays and Heavy Ions?</a:t>
            </a:r>
            <a:endParaRPr lang="fr-BE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D3CAEA0-6AA3-4DA0-B3EE-C1C315A78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52" y="2017680"/>
            <a:ext cx="4295775" cy="28159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F07FC3-F16D-4B34-A92D-987568FB6D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65" t="17010" r="2637" b="28464"/>
          <a:stretch/>
        </p:blipFill>
        <p:spPr>
          <a:xfrm>
            <a:off x="5962760" y="4889991"/>
            <a:ext cx="767751" cy="5876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27C3DC-C303-4194-A062-2B31EE006171}"/>
              </a:ext>
            </a:extLst>
          </p:cNvPr>
          <p:cNvSpPr/>
          <p:nvPr/>
        </p:nvSpPr>
        <p:spPr>
          <a:xfrm>
            <a:off x="6821252" y="5045310"/>
            <a:ext cx="46848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Desiccated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vaga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individuals. Survival rate 48h post rehydration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C5BBF6-4481-450F-8C47-FDA1E8F90B57}"/>
              </a:ext>
            </a:extLst>
          </p:cNvPr>
          <p:cNvSpPr/>
          <p:nvPr/>
        </p:nvSpPr>
        <p:spPr>
          <a:xfrm>
            <a:off x="6821252" y="5735782"/>
            <a:ext cx="46848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7500Gy=&gt; Lethal dose X-ray and P+4Mev</a:t>
            </a:r>
          </a:p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human cells die between 1-10Gy…</a:t>
            </a:r>
            <a:endParaRPr lang="fr-BE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C2A705E7-B2FF-4756-9456-D212782B6D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16" y="4491749"/>
            <a:ext cx="2607806" cy="17420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310546-7019-4EDC-9407-CD3D01E11939}"/>
              </a:ext>
            </a:extLst>
          </p:cNvPr>
          <p:cNvSpPr/>
          <p:nvPr/>
        </p:nvSpPr>
        <p:spPr>
          <a:xfrm>
            <a:off x="2108669" y="6249234"/>
            <a:ext cx="46848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Group of desiccated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vaga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individuals</a:t>
            </a:r>
            <a:endParaRPr lang="fr-B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F3175CD-808E-4B10-AC3E-F65FD961F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933" y="2226162"/>
            <a:ext cx="7160015" cy="24056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45353A-6A9E-4553-A1AE-F22A293EBC3D}"/>
              </a:ext>
            </a:extLst>
          </p:cNvPr>
          <p:cNvSpPr/>
          <p:nvPr/>
        </p:nvSpPr>
        <p:spPr>
          <a:xfrm>
            <a:off x="6821252" y="1691009"/>
            <a:ext cx="46848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Survival rate of </a:t>
            </a:r>
            <a:r>
              <a:rPr lang="en-US" sz="1200" b="1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200" b="1" i="1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vaga</a:t>
            </a:r>
            <a:r>
              <a:rPr lang="en-US" sz="1200" b="1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exposed to radiation</a:t>
            </a:r>
            <a:endParaRPr lang="fr-BE" sz="1200" b="1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939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E8B35DD0-2DC4-4FF3-A185-AA99E5CD7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8" y="83437"/>
            <a:ext cx="11612442" cy="10086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Bdelloid rotifers: desiccation and DNA repair</a:t>
            </a:r>
            <a:endParaRPr lang="fr-BE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2" name="Flèche droite 20">
            <a:extLst>
              <a:ext uri="{FF2B5EF4-FFF2-40B4-BE49-F238E27FC236}">
                <a16:creationId xmlns:a16="http://schemas.microsoft.com/office/drawing/2014/main" id="{CAB876E9-E3F3-4F4B-9D99-0D86E7FC8D2F}"/>
              </a:ext>
            </a:extLst>
          </p:cNvPr>
          <p:cNvSpPr/>
          <p:nvPr/>
        </p:nvSpPr>
        <p:spPr>
          <a:xfrm>
            <a:off x="3095814" y="2581457"/>
            <a:ext cx="296497" cy="240763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Optima" panose="02000503060000020004" pitchFamily="2" charset="0"/>
              <a:cs typeface="Garamond"/>
            </a:endParaRPr>
          </a:p>
        </p:txBody>
      </p:sp>
      <p:grpSp>
        <p:nvGrpSpPr>
          <p:cNvPr id="43" name="Group 61">
            <a:extLst>
              <a:ext uri="{FF2B5EF4-FFF2-40B4-BE49-F238E27FC236}">
                <a16:creationId xmlns:a16="http://schemas.microsoft.com/office/drawing/2014/main" id="{F0C13EF6-14F1-4AA9-A977-15E88A4F7A94}"/>
              </a:ext>
            </a:extLst>
          </p:cNvPr>
          <p:cNvGrpSpPr/>
          <p:nvPr/>
        </p:nvGrpSpPr>
        <p:grpSpPr>
          <a:xfrm>
            <a:off x="1508302" y="2104148"/>
            <a:ext cx="1523808" cy="1103617"/>
            <a:chOff x="35102" y="2116849"/>
            <a:chExt cx="1523808" cy="1103617"/>
          </a:xfrm>
        </p:grpSpPr>
        <p:pic>
          <p:nvPicPr>
            <p:cNvPr id="44" name="Picture 62" descr="Adineta vaga.jpg">
              <a:extLst>
                <a:ext uri="{FF2B5EF4-FFF2-40B4-BE49-F238E27FC236}">
                  <a16:creationId xmlns:a16="http://schemas.microsoft.com/office/drawing/2014/main" id="{87E9A4EE-5896-4DAF-9CD0-BCBA00838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2" y="2248466"/>
              <a:ext cx="643418" cy="972000"/>
            </a:xfrm>
            <a:prstGeom prst="rect">
              <a:avLst/>
            </a:prstGeom>
          </p:spPr>
        </p:pic>
        <p:pic>
          <p:nvPicPr>
            <p:cNvPr id="45" name="Picture 63" descr="Adineta vaga.jpg">
              <a:extLst>
                <a:ext uri="{FF2B5EF4-FFF2-40B4-BE49-F238E27FC236}">
                  <a16:creationId xmlns:a16="http://schemas.microsoft.com/office/drawing/2014/main" id="{54C29C3A-5485-410E-907F-ACFA8E11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53" y="2116849"/>
              <a:ext cx="643418" cy="972000"/>
            </a:xfrm>
            <a:prstGeom prst="rect">
              <a:avLst/>
            </a:prstGeom>
          </p:spPr>
        </p:pic>
        <p:pic>
          <p:nvPicPr>
            <p:cNvPr id="46" name="Picture 64" descr="Adineta vaga.jpg">
              <a:extLst>
                <a:ext uri="{FF2B5EF4-FFF2-40B4-BE49-F238E27FC236}">
                  <a16:creationId xmlns:a16="http://schemas.microsoft.com/office/drawing/2014/main" id="{122719FE-379A-43C5-AC4B-F50D5697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492" y="2248466"/>
              <a:ext cx="643418" cy="972000"/>
            </a:xfrm>
            <a:prstGeom prst="rect">
              <a:avLst/>
            </a:prstGeom>
          </p:spPr>
        </p:pic>
      </p:grpSp>
      <p:sp>
        <p:nvSpPr>
          <p:cNvPr id="47" name="Flèche droite 20">
            <a:extLst>
              <a:ext uri="{FF2B5EF4-FFF2-40B4-BE49-F238E27FC236}">
                <a16:creationId xmlns:a16="http://schemas.microsoft.com/office/drawing/2014/main" id="{A5C96A24-30F4-4B44-8B88-98B5BF57A91F}"/>
              </a:ext>
            </a:extLst>
          </p:cNvPr>
          <p:cNvSpPr/>
          <p:nvPr/>
        </p:nvSpPr>
        <p:spPr>
          <a:xfrm>
            <a:off x="4905297" y="2581457"/>
            <a:ext cx="296497" cy="240763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Optima" panose="02000503060000020004" pitchFamily="2" charset="0"/>
              <a:cs typeface="Garamond"/>
            </a:endParaRPr>
          </a:p>
        </p:txBody>
      </p:sp>
      <p:grpSp>
        <p:nvGrpSpPr>
          <p:cNvPr id="48" name="Group 66">
            <a:extLst>
              <a:ext uri="{FF2B5EF4-FFF2-40B4-BE49-F238E27FC236}">
                <a16:creationId xmlns:a16="http://schemas.microsoft.com/office/drawing/2014/main" id="{5507CE6E-7F5B-4BBF-8EB4-0A38355BA982}"/>
              </a:ext>
            </a:extLst>
          </p:cNvPr>
          <p:cNvGrpSpPr/>
          <p:nvPr/>
        </p:nvGrpSpPr>
        <p:grpSpPr>
          <a:xfrm>
            <a:off x="5187686" y="2432181"/>
            <a:ext cx="1675732" cy="874745"/>
            <a:chOff x="3776047" y="2571881"/>
            <a:chExt cx="1904184" cy="874745"/>
          </a:xfrm>
        </p:grpSpPr>
        <p:sp>
          <p:nvSpPr>
            <p:cNvPr id="49" name="ZoneTexte 13">
              <a:extLst>
                <a:ext uri="{FF2B5EF4-FFF2-40B4-BE49-F238E27FC236}">
                  <a16:creationId xmlns:a16="http://schemas.microsoft.com/office/drawing/2014/main" id="{EE3A2731-B639-4746-9F49-8EB544D31C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6047" y="3046516"/>
              <a:ext cx="190418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ook Antiqu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 b="1">
                  <a:solidFill>
                    <a:srgbClr val="FF0000"/>
                  </a:solidFill>
                  <a:latin typeface="Optima" panose="02000503060000020004" pitchFamily="2" charset="0"/>
                  <a:cs typeface="Garamond"/>
                </a:rPr>
                <a:t>DNA DSBs</a:t>
              </a:r>
            </a:p>
          </p:txBody>
        </p:sp>
        <p:cxnSp>
          <p:nvCxnSpPr>
            <p:cNvPr id="50" name="Connecteur droit 387">
              <a:extLst>
                <a:ext uri="{FF2B5EF4-FFF2-40B4-BE49-F238E27FC236}">
                  <a16:creationId xmlns:a16="http://schemas.microsoft.com/office/drawing/2014/main" id="{E6E2BB33-98D3-4E8A-A2EC-5E13824F990A}"/>
                </a:ext>
              </a:extLst>
            </p:cNvPr>
            <p:cNvCxnSpPr/>
            <p:nvPr/>
          </p:nvCxnSpPr>
          <p:spPr>
            <a:xfrm>
              <a:off x="4115407" y="2889624"/>
              <a:ext cx="490109" cy="0"/>
            </a:xfrm>
            <a:prstGeom prst="line">
              <a:avLst/>
            </a:prstGeom>
            <a:ln w="38100">
              <a:solidFill>
                <a:srgbClr val="40404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onnecteur droit 402">
              <a:extLst>
                <a:ext uri="{FF2B5EF4-FFF2-40B4-BE49-F238E27FC236}">
                  <a16:creationId xmlns:a16="http://schemas.microsoft.com/office/drawing/2014/main" id="{AD982213-293E-4080-AABA-9001CFFA24EE}"/>
                </a:ext>
              </a:extLst>
            </p:cNvPr>
            <p:cNvCxnSpPr/>
            <p:nvPr/>
          </p:nvCxnSpPr>
          <p:spPr>
            <a:xfrm flipV="1">
              <a:off x="4755587" y="2889624"/>
              <a:ext cx="804192" cy="1771"/>
            </a:xfrm>
            <a:prstGeom prst="line">
              <a:avLst/>
            </a:prstGeom>
            <a:ln w="38100">
              <a:solidFill>
                <a:srgbClr val="40404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Connecteur droit 404">
              <a:extLst>
                <a:ext uri="{FF2B5EF4-FFF2-40B4-BE49-F238E27FC236}">
                  <a16:creationId xmlns:a16="http://schemas.microsoft.com/office/drawing/2014/main" id="{68291F44-1E8E-4351-9703-8A1AC3A3E650}"/>
                </a:ext>
              </a:extLst>
            </p:cNvPr>
            <p:cNvCxnSpPr/>
            <p:nvPr/>
          </p:nvCxnSpPr>
          <p:spPr>
            <a:xfrm flipV="1">
              <a:off x="3924565" y="2889624"/>
              <a:ext cx="694314" cy="1771"/>
            </a:xfrm>
            <a:prstGeom prst="line">
              <a:avLst/>
            </a:prstGeom>
            <a:ln w="38100">
              <a:solidFill>
                <a:srgbClr val="40404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Éclair 376">
              <a:extLst>
                <a:ext uri="{FF2B5EF4-FFF2-40B4-BE49-F238E27FC236}">
                  <a16:creationId xmlns:a16="http://schemas.microsoft.com/office/drawing/2014/main" id="{E53E9466-E89E-458C-80F3-6771518A5E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40951" y="2571881"/>
              <a:ext cx="170517" cy="214318"/>
            </a:xfrm>
            <a:prstGeom prst="lightningBolt">
              <a:avLst/>
            </a:prstGeom>
            <a:solidFill>
              <a:srgbClr val="FFFF66"/>
            </a:solidFill>
            <a:ln>
              <a:solidFill>
                <a:srgbClr val="4040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solidFill>
                  <a:srgbClr val="404040"/>
                </a:solidFill>
                <a:latin typeface="Optima" panose="02000503060000020004" pitchFamily="2" charset="0"/>
                <a:cs typeface="Garamond"/>
              </a:endParaRPr>
            </a:p>
          </p:txBody>
        </p:sp>
        <p:cxnSp>
          <p:nvCxnSpPr>
            <p:cNvPr id="54" name="Connecteur droit 402">
              <a:extLst>
                <a:ext uri="{FF2B5EF4-FFF2-40B4-BE49-F238E27FC236}">
                  <a16:creationId xmlns:a16="http://schemas.microsoft.com/office/drawing/2014/main" id="{7586A94C-1A90-4A40-9AA1-59751E620FAB}"/>
                </a:ext>
              </a:extLst>
            </p:cNvPr>
            <p:cNvCxnSpPr/>
            <p:nvPr/>
          </p:nvCxnSpPr>
          <p:spPr>
            <a:xfrm flipV="1">
              <a:off x="4755587" y="2783375"/>
              <a:ext cx="804192" cy="1771"/>
            </a:xfrm>
            <a:prstGeom prst="line">
              <a:avLst/>
            </a:prstGeom>
            <a:ln w="38100">
              <a:solidFill>
                <a:srgbClr val="40404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Connecteur droit 404">
              <a:extLst>
                <a:ext uri="{FF2B5EF4-FFF2-40B4-BE49-F238E27FC236}">
                  <a16:creationId xmlns:a16="http://schemas.microsoft.com/office/drawing/2014/main" id="{112BEA4D-8693-444E-B666-80780A293EB8}"/>
                </a:ext>
              </a:extLst>
            </p:cNvPr>
            <p:cNvCxnSpPr/>
            <p:nvPr/>
          </p:nvCxnSpPr>
          <p:spPr>
            <a:xfrm flipV="1">
              <a:off x="3924565" y="2783375"/>
              <a:ext cx="694314" cy="1771"/>
            </a:xfrm>
            <a:prstGeom prst="line">
              <a:avLst/>
            </a:prstGeom>
            <a:ln w="38100">
              <a:solidFill>
                <a:srgbClr val="40404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74">
            <a:extLst>
              <a:ext uri="{FF2B5EF4-FFF2-40B4-BE49-F238E27FC236}">
                <a16:creationId xmlns:a16="http://schemas.microsoft.com/office/drawing/2014/main" id="{B7F4D015-0346-42E7-84A7-1140B3F5C50C}"/>
              </a:ext>
            </a:extLst>
          </p:cNvPr>
          <p:cNvGrpSpPr/>
          <p:nvPr/>
        </p:nvGrpSpPr>
        <p:grpSpPr>
          <a:xfrm>
            <a:off x="3430158" y="2123024"/>
            <a:ext cx="1462250" cy="1084741"/>
            <a:chOff x="1956958" y="2135725"/>
            <a:chExt cx="1462250" cy="1084741"/>
          </a:xfrm>
        </p:grpSpPr>
        <p:pic>
          <p:nvPicPr>
            <p:cNvPr id="57" name="Picture 3">
              <a:extLst>
                <a:ext uri="{FF2B5EF4-FFF2-40B4-BE49-F238E27FC236}">
                  <a16:creationId xmlns:a16="http://schemas.microsoft.com/office/drawing/2014/main" id="{28D2BF9C-A611-4DFF-8DD9-B3C78070D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56958" y="2135725"/>
              <a:ext cx="1012463" cy="75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8" name="Picture 3">
              <a:extLst>
                <a:ext uri="{FF2B5EF4-FFF2-40B4-BE49-F238E27FC236}">
                  <a16:creationId xmlns:a16="http://schemas.microsoft.com/office/drawing/2014/main" id="{5F63BDD5-589C-4B48-96BD-F4240F3F13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95247" y="2464466"/>
              <a:ext cx="1012463" cy="75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9" name="Picture 3">
              <a:extLst>
                <a:ext uri="{FF2B5EF4-FFF2-40B4-BE49-F238E27FC236}">
                  <a16:creationId xmlns:a16="http://schemas.microsoft.com/office/drawing/2014/main" id="{D940CEEA-FAB0-4980-8BC0-167EBC554E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6745" y="2161125"/>
              <a:ext cx="1012463" cy="75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60" name="Groupe 21">
            <a:extLst>
              <a:ext uri="{FF2B5EF4-FFF2-40B4-BE49-F238E27FC236}">
                <a16:creationId xmlns:a16="http://schemas.microsoft.com/office/drawing/2014/main" id="{F0973606-3683-429E-A76C-7744FFA856AA}"/>
              </a:ext>
            </a:extLst>
          </p:cNvPr>
          <p:cNvGrpSpPr/>
          <p:nvPr/>
        </p:nvGrpSpPr>
        <p:grpSpPr>
          <a:xfrm>
            <a:off x="3787661" y="1689100"/>
            <a:ext cx="457690" cy="688210"/>
            <a:chOff x="2311524" y="2530028"/>
            <a:chExt cx="772408" cy="1152335"/>
          </a:xfrm>
        </p:grpSpPr>
        <p:sp>
          <p:nvSpPr>
            <p:cNvPr id="61" name="Éclair 22">
              <a:extLst>
                <a:ext uri="{FF2B5EF4-FFF2-40B4-BE49-F238E27FC236}">
                  <a16:creationId xmlns:a16="http://schemas.microsoft.com/office/drawing/2014/main" id="{6B7CEAD4-9D34-436A-AB55-BB11CA681C83}"/>
                </a:ext>
              </a:extLst>
            </p:cNvPr>
            <p:cNvSpPr/>
            <p:nvPr/>
          </p:nvSpPr>
          <p:spPr>
            <a:xfrm>
              <a:off x="2605917" y="2908733"/>
              <a:ext cx="478015" cy="773630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>
                <a:solidFill>
                  <a:schemeClr val="tx1">
                    <a:lumMod val="75000"/>
                    <a:lumOff val="25000"/>
                  </a:schemeClr>
                </a:solidFill>
                <a:latin typeface="Optima" panose="02000503060000020004" pitchFamily="2" charset="0"/>
              </a:endParaRPr>
            </a:p>
          </p:txBody>
        </p:sp>
        <p:pic>
          <p:nvPicPr>
            <p:cNvPr id="62" name="Image 23">
              <a:extLst>
                <a:ext uri="{FF2B5EF4-FFF2-40B4-BE49-F238E27FC236}">
                  <a16:creationId xmlns:a16="http://schemas.microsoft.com/office/drawing/2014/main" id="{12F8303C-310E-4AA0-8868-5B8FF0D3A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524" y="2530028"/>
              <a:ext cx="533400" cy="533400"/>
            </a:xfrm>
            <a:prstGeom prst="rect">
              <a:avLst/>
            </a:prstGeom>
          </p:spPr>
        </p:pic>
      </p:grpSp>
      <p:sp>
        <p:nvSpPr>
          <p:cNvPr id="63" name="ZoneTexte 11">
            <a:extLst>
              <a:ext uri="{FF2B5EF4-FFF2-40B4-BE49-F238E27FC236}">
                <a16:creationId xmlns:a16="http://schemas.microsoft.com/office/drawing/2014/main" id="{6AB99935-3C42-4B6A-99E8-7B9E719DD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1325" y="3207764"/>
            <a:ext cx="13636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chemeClr val="tx2"/>
                </a:solidFill>
                <a:latin typeface="Optima" panose="02000503060000020004" pitchFamily="2" charset="0"/>
                <a:ea typeface="+mj-ea"/>
                <a:cs typeface="Arial" panose="020B0604020202020204" pitchFamily="34" charset="0"/>
              </a:rPr>
              <a:t>Desiccated '</a:t>
            </a:r>
            <a:r>
              <a:rPr lang="en-US" sz="1600" err="1">
                <a:solidFill>
                  <a:schemeClr val="tx2"/>
                </a:solidFill>
                <a:latin typeface="Optima" panose="02000503060000020004" pitchFamily="2" charset="0"/>
                <a:ea typeface="+mj-ea"/>
                <a:cs typeface="Arial" panose="020B0604020202020204" pitchFamily="34" charset="0"/>
              </a:rPr>
              <a:t>tuns</a:t>
            </a:r>
            <a:r>
              <a:rPr lang="en-US" sz="1600">
                <a:solidFill>
                  <a:schemeClr val="tx2"/>
                </a:solidFill>
                <a:latin typeface="Optima" panose="02000503060000020004" pitchFamily="2" charset="0"/>
                <a:ea typeface="+mj-ea"/>
                <a:cs typeface="Arial" panose="020B0604020202020204" pitchFamily="34" charset="0"/>
              </a:rPr>
              <a:t>'</a:t>
            </a:r>
          </a:p>
        </p:txBody>
      </p:sp>
      <p:sp>
        <p:nvSpPr>
          <p:cNvPr id="64" name="ZoneTexte 9">
            <a:extLst>
              <a:ext uri="{FF2B5EF4-FFF2-40B4-BE49-F238E27FC236}">
                <a16:creationId xmlns:a16="http://schemas.microsoft.com/office/drawing/2014/main" id="{3A265684-22CB-4CE9-9637-1C8A50387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955" y="3207765"/>
            <a:ext cx="16691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chemeClr val="tx2"/>
                </a:solidFill>
                <a:latin typeface="Optima" panose="02000503060000020004" pitchFamily="2" charset="0"/>
                <a:ea typeface="+mj-ea"/>
                <a:cs typeface="Arial" panose="020B0604020202020204" pitchFamily="34" charset="0"/>
              </a:rPr>
              <a:t>Hydrated  </a:t>
            </a:r>
            <a:r>
              <a:rPr lang="en-US" sz="1600" err="1">
                <a:solidFill>
                  <a:schemeClr val="tx2"/>
                </a:solidFill>
                <a:latin typeface="Optima" panose="02000503060000020004" pitchFamily="2" charset="0"/>
                <a:ea typeface="+mj-ea"/>
                <a:cs typeface="Arial" panose="020B0604020202020204" pitchFamily="34" charset="0"/>
              </a:rPr>
              <a:t>bdelloid</a:t>
            </a:r>
            <a:r>
              <a:rPr lang="en-US" sz="1600">
                <a:solidFill>
                  <a:schemeClr val="tx2"/>
                </a:solidFill>
                <a:latin typeface="Optima" panose="02000503060000020004" pitchFamily="2" charset="0"/>
                <a:ea typeface="+mj-ea"/>
                <a:cs typeface="Arial" panose="020B0604020202020204" pitchFamily="34" charset="0"/>
              </a:rPr>
              <a:t> clones</a:t>
            </a:r>
          </a:p>
        </p:txBody>
      </p:sp>
      <p:sp>
        <p:nvSpPr>
          <p:cNvPr id="65" name="Titre 2">
            <a:extLst>
              <a:ext uri="{FF2B5EF4-FFF2-40B4-BE49-F238E27FC236}">
                <a16:creationId xmlns:a16="http://schemas.microsoft.com/office/drawing/2014/main" id="{09B470E8-47DE-4D4A-939F-605554A8B8E4}"/>
              </a:ext>
            </a:extLst>
          </p:cNvPr>
          <p:cNvSpPr txBox="1">
            <a:spLocks/>
          </p:cNvSpPr>
          <p:nvPr/>
        </p:nvSpPr>
        <p:spPr>
          <a:xfrm>
            <a:off x="1986756" y="1178091"/>
            <a:ext cx="7898189" cy="555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41A336"/>
                </a:solidFill>
                <a:effectLst>
                  <a:outerShdw blurRad="50800" dist="50800" dir="5160000" algn="ctr" rotWithShape="0">
                    <a:schemeClr val="tx1">
                      <a:lumMod val="50000"/>
                      <a:lumOff val="50000"/>
                      <a:alpha val="36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2000" b="0" dirty="0">
                <a:solidFill>
                  <a:schemeClr val="tx2"/>
                </a:solidFill>
                <a:effectLst/>
                <a:latin typeface="Optima" panose="02000503060000020004" pitchFamily="2" charset="0"/>
                <a:cs typeface="Arial" panose="020B0604020202020204" pitchFamily="34" charset="0"/>
              </a:rPr>
              <a:t>P+, alpha and X rays </a:t>
            </a:r>
            <a:r>
              <a:rPr lang="fr-BE" sz="2000" b="0" dirty="0" err="1">
                <a:solidFill>
                  <a:schemeClr val="tx2"/>
                </a:solidFill>
                <a:effectLst/>
                <a:latin typeface="Optima" panose="02000503060000020004" pitchFamily="2" charset="0"/>
                <a:cs typeface="Arial" panose="020B0604020202020204" pitchFamily="34" charset="0"/>
              </a:rPr>
              <a:t>induce</a:t>
            </a:r>
            <a:r>
              <a:rPr lang="fr-BE" sz="2000" b="0" dirty="0">
                <a:solidFill>
                  <a:schemeClr val="tx2"/>
                </a:solidFill>
                <a:effectLst/>
                <a:latin typeface="Optima" panose="02000503060000020004" pitchFamily="2" charset="0"/>
                <a:cs typeface="Arial" panose="020B0604020202020204" pitchFamily="34" charset="0"/>
              </a:rPr>
              <a:t> DNA </a:t>
            </a:r>
            <a:r>
              <a:rPr lang="fr-BE" sz="2000" b="0" dirty="0" err="1">
                <a:solidFill>
                  <a:schemeClr val="tx2"/>
                </a:solidFill>
                <a:effectLst/>
                <a:latin typeface="Optima" panose="02000503060000020004" pitchFamily="2" charset="0"/>
                <a:cs typeface="Arial" panose="020B0604020202020204" pitchFamily="34" charset="0"/>
              </a:rPr>
              <a:t>DSBs</a:t>
            </a:r>
            <a:r>
              <a:rPr lang="fr-BE" sz="2000" b="0" dirty="0">
                <a:solidFill>
                  <a:schemeClr val="tx2"/>
                </a:solidFill>
                <a:effectLst/>
                <a:latin typeface="Optima" panose="02000503060000020004" pitchFamily="2" charset="0"/>
                <a:cs typeface="Arial" panose="020B0604020202020204" pitchFamily="34" charset="0"/>
              </a:rPr>
              <a:t> and </a:t>
            </a:r>
            <a:r>
              <a:rPr lang="fr-BE" sz="2000" b="0" dirty="0" err="1">
                <a:solidFill>
                  <a:schemeClr val="tx2"/>
                </a:solidFill>
                <a:effectLst/>
                <a:latin typeface="Optima" panose="02000503060000020004" pitchFamily="2" charset="0"/>
                <a:cs typeface="Arial" panose="020B0604020202020204" pitchFamily="34" charset="0"/>
              </a:rPr>
              <a:t>loss</a:t>
            </a:r>
            <a:r>
              <a:rPr lang="fr-BE" sz="2000" b="0" dirty="0">
                <a:solidFill>
                  <a:schemeClr val="tx2"/>
                </a:solidFill>
                <a:effectLst/>
                <a:latin typeface="Optima" panose="02000503060000020004" pitchFamily="2" charset="0"/>
                <a:cs typeface="Arial" panose="020B0604020202020204" pitchFamily="34" charset="0"/>
              </a:rPr>
              <a:t> of </a:t>
            </a:r>
            <a:r>
              <a:rPr lang="fr-BE" sz="2000" b="0" dirty="0" err="1">
                <a:solidFill>
                  <a:schemeClr val="tx2"/>
                </a:solidFill>
                <a:effectLst/>
                <a:latin typeface="Optima" panose="02000503060000020004" pitchFamily="2" charset="0"/>
                <a:cs typeface="Arial" panose="020B0604020202020204" pitchFamily="34" charset="0"/>
              </a:rPr>
              <a:t>genomic</a:t>
            </a:r>
            <a:r>
              <a:rPr lang="fr-BE" sz="2000" b="0" dirty="0">
                <a:solidFill>
                  <a:schemeClr val="tx2"/>
                </a:solidFill>
                <a:effectLst/>
                <a:latin typeface="Optima" panose="02000503060000020004" pitchFamily="2" charset="0"/>
                <a:cs typeface="Arial" panose="020B0604020202020204" pitchFamily="34" charset="0"/>
              </a:rPr>
              <a:t> </a:t>
            </a:r>
            <a:r>
              <a:rPr lang="fr-BE" sz="2000" b="0" dirty="0" err="1">
                <a:solidFill>
                  <a:schemeClr val="tx2"/>
                </a:solidFill>
                <a:effectLst/>
                <a:latin typeface="Optima" panose="02000503060000020004" pitchFamily="2" charset="0"/>
                <a:cs typeface="Arial" panose="020B0604020202020204" pitchFamily="34" charset="0"/>
              </a:rPr>
              <a:t>integrity</a:t>
            </a:r>
            <a:endParaRPr lang="fr-BE" sz="2000" b="0" dirty="0">
              <a:solidFill>
                <a:schemeClr val="tx2"/>
              </a:solidFill>
              <a:effectLst/>
              <a:latin typeface="Optima" panose="0200050306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66" name="Group 18">
            <a:extLst>
              <a:ext uri="{FF2B5EF4-FFF2-40B4-BE49-F238E27FC236}">
                <a16:creationId xmlns:a16="http://schemas.microsoft.com/office/drawing/2014/main" id="{03A5468F-5E95-4C48-A574-FE251A0824A5}"/>
              </a:ext>
            </a:extLst>
          </p:cNvPr>
          <p:cNvGrpSpPr/>
          <p:nvPr/>
        </p:nvGrpSpPr>
        <p:grpSpPr>
          <a:xfrm>
            <a:off x="7139340" y="2322350"/>
            <a:ext cx="3386593" cy="2467273"/>
            <a:chOff x="7728191" y="1987410"/>
            <a:chExt cx="3386593" cy="2467273"/>
          </a:xfrm>
        </p:grpSpPr>
        <p:grpSp>
          <p:nvGrpSpPr>
            <p:cNvPr id="67" name="Group 40">
              <a:extLst>
                <a:ext uri="{FF2B5EF4-FFF2-40B4-BE49-F238E27FC236}">
                  <a16:creationId xmlns:a16="http://schemas.microsoft.com/office/drawing/2014/main" id="{AC1EA8E6-4CCB-4CA1-9BCD-C1147663681F}"/>
                </a:ext>
              </a:extLst>
            </p:cNvPr>
            <p:cNvGrpSpPr/>
            <p:nvPr/>
          </p:nvGrpSpPr>
          <p:grpSpPr>
            <a:xfrm>
              <a:off x="7728191" y="1987410"/>
              <a:ext cx="3386593" cy="2467273"/>
              <a:chOff x="2145830" y="867720"/>
              <a:chExt cx="3386593" cy="2467273"/>
            </a:xfrm>
          </p:grpSpPr>
          <p:pic>
            <p:nvPicPr>
              <p:cNvPr id="69" name="Picture 37" descr="500Gy-cinétique-répa.jpg">
                <a:extLst>
                  <a:ext uri="{FF2B5EF4-FFF2-40B4-BE49-F238E27FC236}">
                    <a16:creationId xmlns:a16="http://schemas.microsoft.com/office/drawing/2014/main" id="{E10E34A0-7AB9-4B9E-A74E-EEA3F28EC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3840" y="958993"/>
                <a:ext cx="3038583" cy="2376000"/>
              </a:xfrm>
              <a:prstGeom prst="rect">
                <a:avLst/>
              </a:prstGeom>
            </p:spPr>
          </p:pic>
          <p:sp>
            <p:nvSpPr>
              <p:cNvPr id="70" name="ZoneTexte 13">
                <a:extLst>
                  <a:ext uri="{FF2B5EF4-FFF2-40B4-BE49-F238E27FC236}">
                    <a16:creationId xmlns:a16="http://schemas.microsoft.com/office/drawing/2014/main" id="{A9554591-881F-4576-B8CC-AC59162E5C01}"/>
                  </a:ext>
                </a:extLst>
              </p:cNvPr>
              <p:cNvSpPr txBox="1"/>
              <p:nvPr/>
            </p:nvSpPr>
            <p:spPr>
              <a:xfrm>
                <a:off x="2145830" y="998525"/>
                <a:ext cx="549655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fr-BE">
                  <a:latin typeface="Optima" panose="02000503060000020004" pitchFamily="2" charset="0"/>
                  <a:cs typeface="Arial" panose="020B0604020202020204" pitchFamily="34" charset="0"/>
                </a:endParaRPr>
              </a:p>
              <a:p>
                <a:pPr algn="r"/>
                <a:r>
                  <a:rPr lang="fr-BE" sz="1000" b="1">
                    <a:latin typeface="Optima" panose="02000503060000020004" pitchFamily="2" charset="0"/>
                    <a:cs typeface="Arial" panose="020B0604020202020204" pitchFamily="34" charset="0"/>
                  </a:rPr>
                  <a:t>2200</a:t>
                </a:r>
              </a:p>
              <a:p>
                <a:pPr algn="r"/>
                <a:endParaRPr lang="fr-BE" sz="200">
                  <a:latin typeface="Optima" panose="02000503060000020004" pitchFamily="2" charset="0"/>
                  <a:cs typeface="Arial" panose="020B0604020202020204" pitchFamily="34" charset="0"/>
                </a:endParaRPr>
              </a:p>
              <a:p>
                <a:pPr algn="r"/>
                <a:r>
                  <a:rPr lang="fr-BE" sz="1000" b="1">
                    <a:latin typeface="Optima" panose="02000503060000020004" pitchFamily="2" charset="0"/>
                    <a:cs typeface="Arial" panose="020B0604020202020204" pitchFamily="34" charset="0"/>
                  </a:rPr>
                  <a:t>1600</a:t>
                </a:r>
                <a:endParaRPr lang="fr-BE" sz="1000">
                  <a:latin typeface="Optima" panose="02000503060000020004" pitchFamily="2" charset="0"/>
                  <a:cs typeface="Arial" panose="020B0604020202020204" pitchFamily="34" charset="0"/>
                </a:endParaRPr>
              </a:p>
              <a:p>
                <a:pPr algn="r"/>
                <a:endParaRPr lang="fr-BE" sz="1000">
                  <a:latin typeface="Optima" panose="02000503060000020004" pitchFamily="2" charset="0"/>
                  <a:cs typeface="Arial" panose="020B0604020202020204" pitchFamily="34" charset="0"/>
                </a:endParaRPr>
              </a:p>
              <a:p>
                <a:pPr algn="r"/>
                <a:endParaRPr lang="fr-BE" sz="200">
                  <a:latin typeface="Optima" panose="02000503060000020004" pitchFamily="2" charset="0"/>
                  <a:cs typeface="Arial" panose="020B0604020202020204" pitchFamily="34" charset="0"/>
                </a:endParaRPr>
              </a:p>
              <a:p>
                <a:pPr algn="r"/>
                <a:r>
                  <a:rPr lang="fr-BE" sz="1000" b="1">
                    <a:latin typeface="Optima" panose="02000503060000020004" pitchFamily="2" charset="0"/>
                    <a:cs typeface="Arial" panose="020B0604020202020204" pitchFamily="34" charset="0"/>
                  </a:rPr>
                  <a:t>1125</a:t>
                </a:r>
              </a:p>
              <a:p>
                <a:pPr algn="r"/>
                <a:endParaRPr lang="fr-BE" sz="1000">
                  <a:latin typeface="Optima" panose="02000503060000020004" pitchFamily="2" charset="0"/>
                  <a:cs typeface="Arial" panose="020B0604020202020204" pitchFamily="34" charset="0"/>
                </a:endParaRPr>
              </a:p>
              <a:p>
                <a:pPr algn="r"/>
                <a:endParaRPr lang="fr-BE" sz="1000">
                  <a:latin typeface="Optima" panose="02000503060000020004" pitchFamily="2" charset="0"/>
                  <a:cs typeface="Arial" panose="020B0604020202020204" pitchFamily="34" charset="0"/>
                </a:endParaRPr>
              </a:p>
              <a:p>
                <a:pPr algn="r"/>
                <a:endParaRPr lang="fr-BE" sz="1000">
                  <a:latin typeface="Optima" panose="02000503060000020004" pitchFamily="2" charset="0"/>
                  <a:cs typeface="Arial" panose="020B0604020202020204" pitchFamily="34" charset="0"/>
                </a:endParaRPr>
              </a:p>
              <a:p>
                <a:pPr algn="r"/>
                <a:endParaRPr lang="fr-BE" sz="1000">
                  <a:latin typeface="Optima" panose="02000503060000020004" pitchFamily="2" charset="0"/>
                  <a:cs typeface="Arial" panose="020B0604020202020204" pitchFamily="34" charset="0"/>
                </a:endParaRPr>
              </a:p>
              <a:p>
                <a:pPr algn="r"/>
                <a:endParaRPr lang="fr-BE" sz="1200">
                  <a:latin typeface="Optima" panose="02000503060000020004" pitchFamily="2" charset="0"/>
                  <a:cs typeface="Arial" panose="020B0604020202020204" pitchFamily="34" charset="0"/>
                </a:endParaRPr>
              </a:p>
              <a:p>
                <a:pPr algn="r"/>
                <a:r>
                  <a:rPr lang="fr-BE" sz="1000" b="1">
                    <a:latin typeface="Optima" panose="02000503060000020004" pitchFamily="2" charset="0"/>
                    <a:cs typeface="Arial" panose="020B0604020202020204" pitchFamily="34" charset="0"/>
                  </a:rPr>
                  <a:t>225</a:t>
                </a:r>
              </a:p>
              <a:p>
                <a:pPr algn="r"/>
                <a:endParaRPr lang="fr-BE" sz="1000" b="1">
                  <a:latin typeface="Optima" panose="02000503060000020004" pitchFamily="2" charset="0"/>
                  <a:cs typeface="Arial" panose="020B0604020202020204" pitchFamily="34" charset="0"/>
                </a:endParaRPr>
              </a:p>
              <a:p>
                <a:pPr algn="r"/>
                <a:r>
                  <a:rPr lang="fr-BE" sz="1000" b="1">
                    <a:latin typeface="Optima" panose="02000503060000020004" pitchFamily="2" charset="0"/>
                    <a:cs typeface="Arial" panose="020B0604020202020204" pitchFamily="34" charset="0"/>
                  </a:rPr>
                  <a:t>Kb</a:t>
                </a:r>
              </a:p>
            </p:txBody>
          </p:sp>
          <p:sp>
            <p:nvSpPr>
              <p:cNvPr id="71" name="TextBox 16">
                <a:extLst>
                  <a:ext uri="{FF2B5EF4-FFF2-40B4-BE49-F238E27FC236}">
                    <a16:creationId xmlns:a16="http://schemas.microsoft.com/office/drawing/2014/main" id="{654AF421-8380-4835-A9C9-46A9C352F3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5063" y="867720"/>
                <a:ext cx="3045076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000" dirty="0">
                    <a:latin typeface="Optima" panose="02000503060000020004" pitchFamily="2" charset="0"/>
                    <a:cs typeface="Arial" panose="020B0604020202020204" pitchFamily="34" charset="0"/>
                  </a:rPr>
                  <a:t>   </a:t>
                </a:r>
                <a:r>
                  <a:rPr lang="en-US" sz="1000" b="1" dirty="0">
                    <a:latin typeface="Optima" panose="02000503060000020004" pitchFamily="2" charset="0"/>
                    <a:cs typeface="Arial" panose="020B0604020202020204" pitchFamily="34" charset="0"/>
                  </a:rPr>
                  <a:t>Sc        </a:t>
                </a:r>
                <a:r>
                  <a:rPr lang="en-US" sz="1000" b="1" dirty="0" err="1">
                    <a:latin typeface="Optima" panose="02000503060000020004" pitchFamily="2" charset="0"/>
                    <a:cs typeface="Arial" panose="020B0604020202020204" pitchFamily="34" charset="0"/>
                  </a:rPr>
                  <a:t>Ctl</a:t>
                </a:r>
                <a:r>
                  <a:rPr lang="en-US" sz="1000" b="1" dirty="0">
                    <a:latin typeface="Optima" panose="02000503060000020004" pitchFamily="2" charset="0"/>
                    <a:cs typeface="Arial" panose="020B0604020202020204" pitchFamily="34" charset="0"/>
                  </a:rPr>
                  <a:t>       0h       8h    24h     48h   96h   168h     Sc</a:t>
                </a:r>
              </a:p>
            </p:txBody>
          </p:sp>
          <p:cxnSp>
            <p:nvCxnSpPr>
              <p:cNvPr id="72" name="Straight Arrow Connector 166">
                <a:extLst>
                  <a:ext uri="{FF2B5EF4-FFF2-40B4-BE49-F238E27FC236}">
                    <a16:creationId xmlns:a16="http://schemas.microsoft.com/office/drawing/2014/main" id="{BC70F01C-6292-42E6-A98E-26523A3FEC06}"/>
                  </a:ext>
                </a:extLst>
              </p:cNvPr>
              <p:cNvCxnSpPr/>
              <p:nvPr/>
            </p:nvCxnSpPr>
            <p:spPr>
              <a:xfrm flipV="1">
                <a:off x="3352107" y="1486411"/>
                <a:ext cx="1586782" cy="123332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TextBox 16">
              <a:extLst>
                <a:ext uri="{FF2B5EF4-FFF2-40B4-BE49-F238E27FC236}">
                  <a16:creationId xmlns:a16="http://schemas.microsoft.com/office/drawing/2014/main" id="{9EB8DEC0-DB22-4D64-AB25-BFF3D86702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02580" y="4062268"/>
              <a:ext cx="155037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100">
                  <a:latin typeface="Optima" panose="02000503060000020004" pitchFamily="2" charset="0"/>
                  <a:cs typeface="Arial" panose="020B0604020202020204" pitchFamily="34" charset="0"/>
                </a:rPr>
                <a:t>500 </a:t>
              </a:r>
              <a:r>
                <a:rPr lang="en-US" sz="1100" err="1">
                  <a:latin typeface="Optima" panose="02000503060000020004" pitchFamily="2" charset="0"/>
                  <a:cs typeface="Arial" panose="020B0604020202020204" pitchFamily="34" charset="0"/>
                </a:rPr>
                <a:t>Gy</a:t>
              </a:r>
              <a:r>
                <a:rPr lang="en-US" sz="1100">
                  <a:latin typeface="Optima" panose="02000503060000020004" pitchFamily="2" charset="0"/>
                  <a:cs typeface="Arial" panose="020B0604020202020204" pitchFamily="34" charset="0"/>
                </a:rPr>
                <a:t> exposure</a:t>
              </a:r>
              <a:endParaRPr lang="en-US" sz="1100" b="1">
                <a:latin typeface="Optima" panose="0200050306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Group 12">
            <a:extLst>
              <a:ext uri="{FF2B5EF4-FFF2-40B4-BE49-F238E27FC236}">
                <a16:creationId xmlns:a16="http://schemas.microsoft.com/office/drawing/2014/main" id="{F7F93E38-AB14-4887-B02D-763219914C89}"/>
              </a:ext>
            </a:extLst>
          </p:cNvPr>
          <p:cNvGrpSpPr/>
          <p:nvPr/>
        </p:nvGrpSpPr>
        <p:grpSpPr>
          <a:xfrm>
            <a:off x="4038404" y="3916761"/>
            <a:ext cx="3389717" cy="2670999"/>
            <a:chOff x="-1016339" y="3654947"/>
            <a:chExt cx="3389717" cy="2670999"/>
          </a:xfrm>
        </p:grpSpPr>
        <p:grpSp>
          <p:nvGrpSpPr>
            <p:cNvPr id="74" name="Group 24">
              <a:extLst>
                <a:ext uri="{FF2B5EF4-FFF2-40B4-BE49-F238E27FC236}">
                  <a16:creationId xmlns:a16="http://schemas.microsoft.com/office/drawing/2014/main" id="{CE17EB33-74DA-4327-AFF3-A39607219794}"/>
                </a:ext>
              </a:extLst>
            </p:cNvPr>
            <p:cNvGrpSpPr/>
            <p:nvPr/>
          </p:nvGrpSpPr>
          <p:grpSpPr>
            <a:xfrm>
              <a:off x="-1016339" y="3654947"/>
              <a:ext cx="3389717" cy="2670999"/>
              <a:chOff x="-874890" y="3665347"/>
              <a:chExt cx="3389717" cy="2670999"/>
            </a:xfrm>
          </p:grpSpPr>
          <p:grpSp>
            <p:nvGrpSpPr>
              <p:cNvPr id="76" name="Group 10">
                <a:extLst>
                  <a:ext uri="{FF2B5EF4-FFF2-40B4-BE49-F238E27FC236}">
                    <a16:creationId xmlns:a16="http://schemas.microsoft.com/office/drawing/2014/main" id="{8109E68F-DD09-47AA-98C1-8FFA426BB623}"/>
                  </a:ext>
                </a:extLst>
              </p:cNvPr>
              <p:cNvGrpSpPr/>
              <p:nvPr/>
            </p:nvGrpSpPr>
            <p:grpSpPr>
              <a:xfrm>
                <a:off x="-874890" y="3665347"/>
                <a:ext cx="3389717" cy="2670999"/>
                <a:chOff x="-874890" y="3665347"/>
                <a:chExt cx="3389717" cy="2670999"/>
              </a:xfrm>
            </p:grpSpPr>
            <p:pic>
              <p:nvPicPr>
                <p:cNvPr id="78" name="Image 2">
                  <a:extLst>
                    <a:ext uri="{FF2B5EF4-FFF2-40B4-BE49-F238E27FC236}">
                      <a16:creationId xmlns:a16="http://schemas.microsoft.com/office/drawing/2014/main" id="{A012F848-6B8D-434E-ADB2-DF5655C3BA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465387" y="3757342"/>
                  <a:ext cx="2916000" cy="25790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9" name="TextBox 16">
                  <a:extLst>
                    <a:ext uri="{FF2B5EF4-FFF2-40B4-BE49-F238E27FC236}">
                      <a16:creationId xmlns:a16="http://schemas.microsoft.com/office/drawing/2014/main" id="{47B72B4D-2E7E-4E1D-8772-A056CB05A95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570956" y="3665347"/>
                  <a:ext cx="3085783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sz="1000">
                      <a:latin typeface="Optima" panose="02000503060000020004" pitchFamily="2" charset="0"/>
                      <a:cs typeface="Arial" panose="020B0604020202020204" pitchFamily="34" charset="0"/>
                    </a:rPr>
                    <a:t>   </a:t>
                  </a:r>
                  <a:r>
                    <a:rPr lang="en-US" sz="1000" b="1" err="1">
                      <a:latin typeface="Optima" panose="02000503060000020004" pitchFamily="2" charset="0"/>
                      <a:cs typeface="Arial" panose="020B0604020202020204" pitchFamily="34" charset="0"/>
                    </a:rPr>
                    <a:t>Sc</a:t>
                  </a:r>
                  <a:r>
                    <a:rPr lang="en-US" sz="1000" b="1">
                      <a:latin typeface="Optima" panose="02000503060000020004" pitchFamily="2" charset="0"/>
                      <a:cs typeface="Arial" panose="020B0604020202020204" pitchFamily="34" charset="0"/>
                    </a:rPr>
                    <a:t>      </a:t>
                  </a:r>
                  <a:r>
                    <a:rPr lang="en-US" sz="1000" b="1" err="1">
                      <a:latin typeface="Optima" panose="02000503060000020004" pitchFamily="2" charset="0"/>
                      <a:cs typeface="Arial" panose="020B0604020202020204" pitchFamily="34" charset="0"/>
                    </a:rPr>
                    <a:t>Ctl</a:t>
                  </a:r>
                  <a:r>
                    <a:rPr lang="en-US" sz="1000" b="1">
                      <a:latin typeface="Optima" panose="02000503060000020004" pitchFamily="2" charset="0"/>
                      <a:cs typeface="Arial" panose="020B0604020202020204" pitchFamily="34" charset="0"/>
                    </a:rPr>
                    <a:t>     0     50    100   250  500 800Gy </a:t>
                  </a:r>
                  <a:r>
                    <a:rPr lang="en-US" sz="1000" b="1" err="1">
                      <a:latin typeface="Optima" panose="02000503060000020004" pitchFamily="2" charset="0"/>
                      <a:cs typeface="Arial" panose="020B0604020202020204" pitchFamily="34" charset="0"/>
                    </a:rPr>
                    <a:t>Sc</a:t>
                  </a:r>
                  <a:r>
                    <a:rPr lang="en-US" sz="1000" b="1">
                      <a:latin typeface="Optima" panose="02000503060000020004" pitchFamily="2" charset="0"/>
                      <a:cs typeface="Arial" panose="020B0604020202020204" pitchFamily="34" charset="0"/>
                    </a:rPr>
                    <a:t>  </a:t>
                  </a:r>
                </a:p>
              </p:txBody>
            </p:sp>
            <p:sp>
              <p:nvSpPr>
                <p:cNvPr id="80" name="ZoneTexte 13">
                  <a:extLst>
                    <a:ext uri="{FF2B5EF4-FFF2-40B4-BE49-F238E27FC236}">
                      <a16:creationId xmlns:a16="http://schemas.microsoft.com/office/drawing/2014/main" id="{64985494-AE8C-4A82-A1DF-7169771B48DB}"/>
                    </a:ext>
                  </a:extLst>
                </p:cNvPr>
                <p:cNvSpPr txBox="1"/>
                <p:nvPr/>
              </p:nvSpPr>
              <p:spPr>
                <a:xfrm>
                  <a:off x="-874890" y="3809728"/>
                  <a:ext cx="549655" cy="24160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endParaRPr lang="fr-BE">
                    <a:latin typeface="Optima" panose="02000503060000020004" pitchFamily="2" charset="0"/>
                    <a:cs typeface="Arial" panose="020B0604020202020204" pitchFamily="34" charset="0"/>
                  </a:endParaRPr>
                </a:p>
                <a:p>
                  <a:pPr algn="r"/>
                  <a:r>
                    <a:rPr lang="fr-BE" sz="1000" b="1">
                      <a:latin typeface="Optima" panose="02000503060000020004" pitchFamily="2" charset="0"/>
                      <a:cs typeface="Arial" panose="020B0604020202020204" pitchFamily="34" charset="0"/>
                    </a:rPr>
                    <a:t>2200</a:t>
                  </a:r>
                </a:p>
                <a:p>
                  <a:pPr algn="r"/>
                  <a:endParaRPr lang="fr-BE" sz="700">
                    <a:latin typeface="Optima" panose="02000503060000020004" pitchFamily="2" charset="0"/>
                    <a:cs typeface="Arial" panose="020B0604020202020204" pitchFamily="34" charset="0"/>
                  </a:endParaRPr>
                </a:p>
                <a:p>
                  <a:pPr algn="r"/>
                  <a:r>
                    <a:rPr lang="fr-BE" sz="1000" b="1">
                      <a:latin typeface="Optima" panose="02000503060000020004" pitchFamily="2" charset="0"/>
                      <a:cs typeface="Arial" panose="020B0604020202020204" pitchFamily="34" charset="0"/>
                    </a:rPr>
                    <a:t>1600</a:t>
                  </a:r>
                  <a:endParaRPr lang="fr-BE" sz="1000">
                    <a:latin typeface="Optima" panose="02000503060000020004" pitchFamily="2" charset="0"/>
                    <a:cs typeface="Arial" panose="020B0604020202020204" pitchFamily="34" charset="0"/>
                  </a:endParaRPr>
                </a:p>
                <a:p>
                  <a:pPr algn="r"/>
                  <a:endParaRPr lang="fr-BE" sz="1000">
                    <a:latin typeface="Optima" panose="02000503060000020004" pitchFamily="2" charset="0"/>
                    <a:cs typeface="Arial" panose="020B0604020202020204" pitchFamily="34" charset="0"/>
                  </a:endParaRPr>
                </a:p>
                <a:p>
                  <a:pPr algn="r"/>
                  <a:endParaRPr lang="fr-BE" sz="500">
                    <a:latin typeface="Optima" panose="02000503060000020004" pitchFamily="2" charset="0"/>
                    <a:cs typeface="Arial" panose="020B0604020202020204" pitchFamily="34" charset="0"/>
                  </a:endParaRPr>
                </a:p>
                <a:p>
                  <a:pPr algn="r"/>
                  <a:r>
                    <a:rPr lang="fr-BE" sz="1000" b="1">
                      <a:latin typeface="Optima" panose="02000503060000020004" pitchFamily="2" charset="0"/>
                      <a:cs typeface="Arial" panose="020B0604020202020204" pitchFamily="34" charset="0"/>
                    </a:rPr>
                    <a:t>1125</a:t>
                  </a:r>
                </a:p>
                <a:p>
                  <a:pPr algn="r"/>
                  <a:endParaRPr lang="fr-BE" sz="1000">
                    <a:latin typeface="Optima" panose="02000503060000020004" pitchFamily="2" charset="0"/>
                    <a:cs typeface="Arial" panose="020B0604020202020204" pitchFamily="34" charset="0"/>
                  </a:endParaRPr>
                </a:p>
                <a:p>
                  <a:pPr algn="r"/>
                  <a:endParaRPr lang="fr-BE" sz="1000">
                    <a:latin typeface="Optima" panose="02000503060000020004" pitchFamily="2" charset="0"/>
                    <a:cs typeface="Arial" panose="020B0604020202020204" pitchFamily="34" charset="0"/>
                  </a:endParaRPr>
                </a:p>
                <a:p>
                  <a:pPr algn="r"/>
                  <a:endParaRPr lang="fr-BE" sz="1000">
                    <a:latin typeface="Optima" panose="02000503060000020004" pitchFamily="2" charset="0"/>
                    <a:cs typeface="Arial" panose="020B0604020202020204" pitchFamily="34" charset="0"/>
                  </a:endParaRPr>
                </a:p>
                <a:p>
                  <a:pPr algn="r"/>
                  <a:endParaRPr lang="fr-BE" sz="1000">
                    <a:latin typeface="Optima" panose="02000503060000020004" pitchFamily="2" charset="0"/>
                    <a:cs typeface="Arial" panose="020B0604020202020204" pitchFamily="34" charset="0"/>
                  </a:endParaRPr>
                </a:p>
                <a:p>
                  <a:pPr algn="r"/>
                  <a:endParaRPr lang="fr-BE" sz="1100">
                    <a:latin typeface="Optima" panose="02000503060000020004" pitchFamily="2" charset="0"/>
                    <a:cs typeface="Arial" panose="020B0604020202020204" pitchFamily="34" charset="0"/>
                  </a:endParaRPr>
                </a:p>
                <a:p>
                  <a:pPr algn="r"/>
                  <a:r>
                    <a:rPr lang="fr-BE" sz="1000" b="1">
                      <a:latin typeface="Optima" panose="02000503060000020004" pitchFamily="2" charset="0"/>
                      <a:cs typeface="Arial" panose="020B0604020202020204" pitchFamily="34" charset="0"/>
                    </a:rPr>
                    <a:t>225</a:t>
                  </a:r>
                </a:p>
                <a:p>
                  <a:pPr algn="r"/>
                  <a:endParaRPr lang="fr-BE" sz="1000" b="1">
                    <a:latin typeface="Optima" panose="02000503060000020004" pitchFamily="2" charset="0"/>
                    <a:cs typeface="Arial" panose="020B0604020202020204" pitchFamily="34" charset="0"/>
                  </a:endParaRPr>
                </a:p>
                <a:p>
                  <a:pPr algn="r"/>
                  <a:r>
                    <a:rPr lang="fr-BE" sz="1000" b="1">
                      <a:latin typeface="Optima" panose="02000503060000020004" pitchFamily="2" charset="0"/>
                      <a:cs typeface="Arial" panose="020B0604020202020204" pitchFamily="34" charset="0"/>
                    </a:rPr>
                    <a:t>Kb</a:t>
                  </a:r>
                </a:p>
              </p:txBody>
            </p:sp>
          </p:grpSp>
          <p:cxnSp>
            <p:nvCxnSpPr>
              <p:cNvPr id="77" name="Straight Arrow Connector 145">
                <a:extLst>
                  <a:ext uri="{FF2B5EF4-FFF2-40B4-BE49-F238E27FC236}">
                    <a16:creationId xmlns:a16="http://schemas.microsoft.com/office/drawing/2014/main" id="{3B859188-515F-457E-8E8A-67A0560E6584}"/>
                  </a:ext>
                </a:extLst>
              </p:cNvPr>
              <p:cNvCxnSpPr/>
              <p:nvPr/>
            </p:nvCxnSpPr>
            <p:spPr>
              <a:xfrm>
                <a:off x="35102" y="3984056"/>
                <a:ext cx="1843544" cy="158414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16">
              <a:extLst>
                <a:ext uri="{FF2B5EF4-FFF2-40B4-BE49-F238E27FC236}">
                  <a16:creationId xmlns:a16="http://schemas.microsoft.com/office/drawing/2014/main" id="{E3929B50-AF9D-46EC-BB3D-33C7BEA8B2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9893" y="5800041"/>
              <a:ext cx="181709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200">
                  <a:latin typeface="Optima" panose="02000503060000020004" pitchFamily="2" charset="0"/>
                  <a:cs typeface="Arial" panose="020B0604020202020204" pitchFamily="34" charset="0"/>
                </a:rPr>
                <a:t>Impact of </a:t>
              </a:r>
              <a:r>
                <a:rPr lang="en-US" sz="1200" b="1">
                  <a:solidFill>
                    <a:srgbClr val="FF0000"/>
                  </a:solidFill>
                  <a:latin typeface="Optima" panose="02000503060000020004" pitchFamily="2" charset="0"/>
                  <a:cs typeface="Arial" panose="020B0604020202020204" pitchFamily="34" charset="0"/>
                </a:rPr>
                <a:t>radiation</a:t>
              </a:r>
            </a:p>
            <a:p>
              <a:pPr algn="ctr" eaLnBrk="1" hangingPunct="1"/>
              <a:r>
                <a:rPr lang="en-US" sz="1200">
                  <a:latin typeface="Optima" panose="02000503060000020004" pitchFamily="2" charset="0"/>
                  <a:cs typeface="Arial" panose="020B0604020202020204" pitchFamily="34" charset="0"/>
                </a:rPr>
                <a:t>on genomic integrity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913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E8B35DD0-2DC4-4FF3-A185-AA99E5CD7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8" y="83437"/>
            <a:ext cx="11612442" cy="100864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Using </a:t>
            </a:r>
            <a:r>
              <a:rPr lang="en-US" sz="2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RNAseq</a:t>
            </a:r>
            <a:r>
              <a:rPr lang="en-US" sz="28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qPCR to decipher mechanisms of resistance</a:t>
            </a:r>
            <a:endParaRPr lang="fr-BE" sz="2800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3" name="Graphique 6">
            <a:extLst>
              <a:ext uri="{FF2B5EF4-FFF2-40B4-BE49-F238E27FC236}">
                <a16:creationId xmlns:a16="http://schemas.microsoft.com/office/drawing/2014/main" id="{493FCFA2-E76C-472C-81F5-62164FA3A8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2180164"/>
              </p:ext>
            </p:extLst>
          </p:nvPr>
        </p:nvGraphicFramePr>
        <p:xfrm>
          <a:off x="3829879" y="1840140"/>
          <a:ext cx="8235001" cy="4726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oup 43">
            <a:extLst>
              <a:ext uri="{FF2B5EF4-FFF2-40B4-BE49-F238E27FC236}">
                <a16:creationId xmlns:a16="http://schemas.microsoft.com/office/drawing/2014/main" id="{5D707AE2-B4F5-4A48-8A81-FCB5093F375B}"/>
              </a:ext>
            </a:extLst>
          </p:cNvPr>
          <p:cNvGrpSpPr/>
          <p:nvPr/>
        </p:nvGrpSpPr>
        <p:grpSpPr>
          <a:xfrm>
            <a:off x="8628640" y="885333"/>
            <a:ext cx="2884363" cy="857766"/>
            <a:chOff x="6141257" y="1041728"/>
            <a:chExt cx="2884363" cy="857766"/>
          </a:xfrm>
        </p:grpSpPr>
        <p:grpSp>
          <p:nvGrpSpPr>
            <p:cNvPr id="5" name="Group 44">
              <a:extLst>
                <a:ext uri="{FF2B5EF4-FFF2-40B4-BE49-F238E27FC236}">
                  <a16:creationId xmlns:a16="http://schemas.microsoft.com/office/drawing/2014/main" id="{43B30E4F-3777-48EC-9FA2-A9576A352614}"/>
                </a:ext>
              </a:extLst>
            </p:cNvPr>
            <p:cNvGrpSpPr/>
            <p:nvPr/>
          </p:nvGrpSpPr>
          <p:grpSpPr>
            <a:xfrm>
              <a:off x="6170553" y="1041728"/>
              <a:ext cx="2737742" cy="809943"/>
              <a:chOff x="6062767" y="1060682"/>
              <a:chExt cx="2737742" cy="809943"/>
            </a:xfrm>
          </p:grpSpPr>
          <p:grpSp>
            <p:nvGrpSpPr>
              <p:cNvPr id="7" name="Group 46">
                <a:extLst>
                  <a:ext uri="{FF2B5EF4-FFF2-40B4-BE49-F238E27FC236}">
                    <a16:creationId xmlns:a16="http://schemas.microsoft.com/office/drawing/2014/main" id="{7F14992B-2453-4AE3-AD5C-BAC77E795292}"/>
                  </a:ext>
                </a:extLst>
              </p:cNvPr>
              <p:cNvGrpSpPr/>
              <p:nvPr/>
            </p:nvGrpSpPr>
            <p:grpSpPr>
              <a:xfrm>
                <a:off x="6062767" y="1359926"/>
                <a:ext cx="2737742" cy="510699"/>
                <a:chOff x="5365186" y="1289371"/>
                <a:chExt cx="2737742" cy="510699"/>
              </a:xfrm>
            </p:grpSpPr>
            <p:sp>
              <p:nvSpPr>
                <p:cNvPr id="9" name="Ellipse 388">
                  <a:extLst>
                    <a:ext uri="{FF2B5EF4-FFF2-40B4-BE49-F238E27FC236}">
                      <a16:creationId xmlns:a16="http://schemas.microsoft.com/office/drawing/2014/main" id="{28B134DC-44B7-4914-AD18-91EE088B589E}"/>
                    </a:ext>
                  </a:extLst>
                </p:cNvPr>
                <p:cNvSpPr/>
                <p:nvPr/>
              </p:nvSpPr>
              <p:spPr>
                <a:xfrm rot="5400000">
                  <a:off x="7059732" y="1334902"/>
                  <a:ext cx="372563" cy="410895"/>
                </a:xfrm>
                <a:prstGeom prst="ellipse">
                  <a:avLst/>
                </a:prstGeom>
                <a:solidFill>
                  <a:srgbClr val="0070C0">
                    <a:alpha val="0"/>
                  </a:srgbClr>
                </a:solidFill>
                <a:ln>
                  <a:noFill/>
                </a:ln>
                <a:effectLst>
                  <a:outerShdw blurRad="127000" dist="38100" dir="2700000" algn="ctr">
                    <a:srgbClr val="000000">
                      <a:alpha val="45000"/>
                    </a:srgbClr>
                  </a:outerShdw>
                </a:effectLst>
                <a:scene3d>
                  <a:camera prst="perspectiveFront" fov="2400000">
                    <a:rot lat="21594000" lon="0" rev="21594000"/>
                  </a:camera>
                  <a:lightRig rig="soft" dir="t">
                    <a:rot lat="0" lon="0" rev="0"/>
                  </a:lightRig>
                </a:scene3d>
                <a:sp3d prstMaterial="translucentPowder">
                  <a:bevelT w="203200" h="50800" prst="softRound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>
                    <a:solidFill>
                      <a:srgbClr val="404040"/>
                    </a:solidFill>
                    <a:latin typeface="Garamond"/>
                    <a:cs typeface="Garamond"/>
                  </a:endParaRPr>
                </a:p>
              </p:txBody>
            </p:sp>
            <p:cxnSp>
              <p:nvCxnSpPr>
                <p:cNvPr id="10" name="Connecteur en arc 399">
                  <a:extLst>
                    <a:ext uri="{FF2B5EF4-FFF2-40B4-BE49-F238E27FC236}">
                      <a16:creationId xmlns:a16="http://schemas.microsoft.com/office/drawing/2014/main" id="{B977E50C-033F-46C5-9ACB-0398EC3FFBFF}"/>
                    </a:ext>
                  </a:extLst>
                </p:cNvPr>
                <p:cNvCxnSpPr/>
                <p:nvPr/>
              </p:nvCxnSpPr>
              <p:spPr>
                <a:xfrm rot="8100000" flipV="1">
                  <a:off x="7150063" y="1459657"/>
                  <a:ext cx="194763" cy="141907"/>
                </a:xfrm>
                <a:prstGeom prst="curvedConnector3">
                  <a:avLst>
                    <a:gd name="adj1" fmla="val 50000"/>
                  </a:avLst>
                </a:prstGeom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Ellipse 674">
                  <a:extLst>
                    <a:ext uri="{FF2B5EF4-FFF2-40B4-BE49-F238E27FC236}">
                      <a16:creationId xmlns:a16="http://schemas.microsoft.com/office/drawing/2014/main" id="{20130C74-A41F-486F-A01E-18535D5E9730}"/>
                    </a:ext>
                  </a:extLst>
                </p:cNvPr>
                <p:cNvSpPr/>
                <p:nvPr/>
              </p:nvSpPr>
              <p:spPr>
                <a:xfrm>
                  <a:off x="7074876" y="1412220"/>
                  <a:ext cx="87058" cy="138090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127000" dist="38100" dir="2700000" algn="ctr">
                    <a:srgbClr val="000000">
                      <a:alpha val="45000"/>
                    </a:srgbClr>
                  </a:outerShdw>
                </a:effectLst>
                <a:scene3d>
                  <a:camera prst="perspectiveFront" fov="2700000">
                    <a:rot lat="20376000" lon="1938000" rev="20112001"/>
                  </a:camera>
                  <a:lightRig rig="soft" dir="t">
                    <a:rot lat="0" lon="0" rev="0"/>
                  </a:lightRig>
                </a:scene3d>
                <a:sp3d prstMaterial="translucentPowder">
                  <a:bevelT w="203200" h="50800" prst="softRound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>
                    <a:solidFill>
                      <a:srgbClr val="404040"/>
                    </a:solidFill>
                    <a:latin typeface="Garamond"/>
                    <a:cs typeface="Garamond"/>
                  </a:endParaRPr>
                </a:p>
              </p:txBody>
            </p:sp>
            <p:sp>
              <p:nvSpPr>
                <p:cNvPr id="12" name="Ellipse 481">
                  <a:extLst>
                    <a:ext uri="{FF2B5EF4-FFF2-40B4-BE49-F238E27FC236}">
                      <a16:creationId xmlns:a16="http://schemas.microsoft.com/office/drawing/2014/main" id="{2E5AD07A-D809-441F-ABAA-B89DBDB5A960}"/>
                    </a:ext>
                  </a:extLst>
                </p:cNvPr>
                <p:cNvSpPr/>
                <p:nvPr/>
              </p:nvSpPr>
              <p:spPr>
                <a:xfrm>
                  <a:off x="7284719" y="1511032"/>
                  <a:ext cx="87058" cy="138090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127000" dist="38100" dir="2700000" algn="ctr">
                    <a:srgbClr val="000000">
                      <a:alpha val="45000"/>
                    </a:srgbClr>
                  </a:outerShdw>
                </a:effectLst>
                <a:scene3d>
                  <a:camera prst="perspectiveFront" fov="2700000">
                    <a:rot lat="20376000" lon="1938000" rev="20112001"/>
                  </a:camera>
                  <a:lightRig rig="soft" dir="t">
                    <a:rot lat="0" lon="0" rev="0"/>
                  </a:lightRig>
                </a:scene3d>
                <a:sp3d prstMaterial="translucentPowder">
                  <a:bevelT w="203200" h="50800" prst="softRound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>
                    <a:solidFill>
                      <a:srgbClr val="404040"/>
                    </a:solidFill>
                    <a:latin typeface="Garamond"/>
                    <a:cs typeface="Garamond"/>
                  </a:endParaRPr>
                </a:p>
              </p:txBody>
            </p:sp>
            <p:sp>
              <p:nvSpPr>
                <p:cNvPr id="14" name="Rectangle 6">
                  <a:extLst>
                    <a:ext uri="{FF2B5EF4-FFF2-40B4-BE49-F238E27FC236}">
                      <a16:creationId xmlns:a16="http://schemas.microsoft.com/office/drawing/2014/main" id="{058FB30C-B3C4-4FDC-95EE-B0A2720D6B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65186" y="1289371"/>
                  <a:ext cx="1160426" cy="5106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US" sz="1400" b="1">
                      <a:solidFill>
                        <a:srgbClr val="404040"/>
                      </a:solidFill>
                      <a:latin typeface="Garamond"/>
                      <a:cs typeface="Garamond"/>
                    </a:rPr>
                    <a:t>Ku70/80</a:t>
                  </a:r>
                </a:p>
                <a:p>
                  <a:pPr algn="ctr"/>
                  <a:r>
                    <a:rPr lang="en-US" sz="1400" b="1">
                      <a:solidFill>
                        <a:srgbClr val="404040"/>
                      </a:solidFill>
                      <a:latin typeface="Garamond"/>
                      <a:cs typeface="Garamond"/>
                    </a:rPr>
                    <a:t>XRCC4-Lig4</a:t>
                  </a:r>
                </a:p>
              </p:txBody>
            </p:sp>
            <p:cxnSp>
              <p:nvCxnSpPr>
                <p:cNvPr id="15" name="Connecteur droit 402">
                  <a:extLst>
                    <a:ext uri="{FF2B5EF4-FFF2-40B4-BE49-F238E27FC236}">
                      <a16:creationId xmlns:a16="http://schemas.microsoft.com/office/drawing/2014/main" id="{AE27D56D-5E64-48A5-B06E-5AD43371A0E3}"/>
                    </a:ext>
                  </a:extLst>
                </p:cNvPr>
                <p:cNvCxnSpPr/>
                <p:nvPr/>
              </p:nvCxnSpPr>
              <p:spPr>
                <a:xfrm flipV="1">
                  <a:off x="7298736" y="1615510"/>
                  <a:ext cx="804192" cy="1771"/>
                </a:xfrm>
                <a:prstGeom prst="line">
                  <a:avLst/>
                </a:prstGeom>
                <a:ln w="38100">
                  <a:solidFill>
                    <a:srgbClr val="40404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necteur droit 404">
                  <a:extLst>
                    <a:ext uri="{FF2B5EF4-FFF2-40B4-BE49-F238E27FC236}">
                      <a16:creationId xmlns:a16="http://schemas.microsoft.com/office/drawing/2014/main" id="{3B883584-D820-464D-A6D9-079EC1BE8DFC}"/>
                    </a:ext>
                  </a:extLst>
                </p:cNvPr>
                <p:cNvCxnSpPr/>
                <p:nvPr/>
              </p:nvCxnSpPr>
              <p:spPr>
                <a:xfrm flipV="1">
                  <a:off x="6467714" y="1615510"/>
                  <a:ext cx="694314" cy="1771"/>
                </a:xfrm>
                <a:prstGeom prst="line">
                  <a:avLst/>
                </a:prstGeom>
                <a:ln w="38100">
                  <a:solidFill>
                    <a:srgbClr val="40404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necteur droit 402">
                  <a:extLst>
                    <a:ext uri="{FF2B5EF4-FFF2-40B4-BE49-F238E27FC236}">
                      <a16:creationId xmlns:a16="http://schemas.microsoft.com/office/drawing/2014/main" id="{D96AA6D8-0587-4587-BE40-BED0FBF9B7D1}"/>
                    </a:ext>
                  </a:extLst>
                </p:cNvPr>
                <p:cNvCxnSpPr/>
                <p:nvPr/>
              </p:nvCxnSpPr>
              <p:spPr>
                <a:xfrm flipV="1">
                  <a:off x="7298736" y="1509261"/>
                  <a:ext cx="804192" cy="1771"/>
                </a:xfrm>
                <a:prstGeom prst="line">
                  <a:avLst/>
                </a:prstGeom>
                <a:ln w="38100">
                  <a:solidFill>
                    <a:srgbClr val="40404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cteur droit 404">
                  <a:extLst>
                    <a:ext uri="{FF2B5EF4-FFF2-40B4-BE49-F238E27FC236}">
                      <a16:creationId xmlns:a16="http://schemas.microsoft.com/office/drawing/2014/main" id="{60F47799-89DA-4B95-B002-095276FE4A13}"/>
                    </a:ext>
                  </a:extLst>
                </p:cNvPr>
                <p:cNvCxnSpPr/>
                <p:nvPr/>
              </p:nvCxnSpPr>
              <p:spPr>
                <a:xfrm flipV="1">
                  <a:off x="6467714" y="1509261"/>
                  <a:ext cx="694314" cy="1771"/>
                </a:xfrm>
                <a:prstGeom prst="line">
                  <a:avLst/>
                </a:prstGeom>
                <a:ln w="38100">
                  <a:solidFill>
                    <a:srgbClr val="40404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Rectangle 6">
                <a:extLst>
                  <a:ext uri="{FF2B5EF4-FFF2-40B4-BE49-F238E27FC236}">
                    <a16:creationId xmlns:a16="http://schemas.microsoft.com/office/drawing/2014/main" id="{FC45CB3D-1312-4598-A08D-FFD9264C1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2996" y="1060682"/>
                <a:ext cx="1288684" cy="307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/>
                <a:r>
                  <a:rPr lang="en-US" b="1">
                    <a:solidFill>
                      <a:srgbClr val="2C83A5"/>
                    </a:solidFill>
                    <a:effectLst/>
                    <a:latin typeface="Garamond"/>
                    <a:cs typeface="Garamond"/>
                  </a:rPr>
                  <a:t>NHEJ</a:t>
                </a:r>
              </a:p>
            </p:txBody>
          </p:sp>
        </p:grpSp>
        <p:sp>
          <p:nvSpPr>
            <p:cNvPr id="6" name="Rounded Rectangle 45">
              <a:extLst>
                <a:ext uri="{FF2B5EF4-FFF2-40B4-BE49-F238E27FC236}">
                  <a16:creationId xmlns:a16="http://schemas.microsoft.com/office/drawing/2014/main" id="{960580B1-5D21-438A-B188-BD85752A5311}"/>
                </a:ext>
              </a:extLst>
            </p:cNvPr>
            <p:cNvSpPr/>
            <p:nvPr/>
          </p:nvSpPr>
          <p:spPr>
            <a:xfrm>
              <a:off x="6141257" y="1089551"/>
              <a:ext cx="2884363" cy="809943"/>
            </a:xfrm>
            <a:prstGeom prst="round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A5D734D-F224-4CE0-8FEC-244C13D6B4C6}"/>
              </a:ext>
            </a:extLst>
          </p:cNvPr>
          <p:cNvGrpSpPr/>
          <p:nvPr/>
        </p:nvGrpSpPr>
        <p:grpSpPr>
          <a:xfrm>
            <a:off x="419928" y="878633"/>
            <a:ext cx="2884363" cy="2715392"/>
            <a:chOff x="431406" y="887428"/>
            <a:chExt cx="3119486" cy="2920044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8411798-CA37-433F-94FA-2785EF1F649E}"/>
                </a:ext>
              </a:extLst>
            </p:cNvPr>
            <p:cNvPicPr/>
            <p:nvPr/>
          </p:nvPicPr>
          <p:blipFill rotWithShape="1">
            <a:blip r:embed="rId3">
              <a:lum/>
              <a:alphaModFix/>
            </a:blip>
            <a:srcRect t="7232"/>
            <a:stretch/>
          </p:blipFill>
          <p:spPr>
            <a:xfrm>
              <a:off x="431406" y="887428"/>
              <a:ext cx="3119439" cy="2920044"/>
            </a:xfrm>
            <a:prstGeom prst="rect">
              <a:avLst/>
            </a:prstGeom>
            <a:noFill/>
            <a:ln>
              <a:noFill/>
              <a:prstDash/>
            </a:ln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777BED28-8FEE-4C32-BED2-98BF130CD531}"/>
                </a:ext>
              </a:extLst>
            </p:cNvPr>
            <p:cNvPicPr/>
            <p:nvPr/>
          </p:nvPicPr>
          <p:blipFill rotWithShape="1">
            <a:blip r:embed="rId3">
              <a:lum/>
              <a:alphaModFix/>
            </a:blip>
            <a:srcRect l="3990" t="9349" b="12552"/>
            <a:stretch/>
          </p:blipFill>
          <p:spPr>
            <a:xfrm flipV="1">
              <a:off x="555934" y="966702"/>
              <a:ext cx="2994958" cy="2460725"/>
            </a:xfrm>
            <a:prstGeom prst="rect">
              <a:avLst/>
            </a:prstGeom>
            <a:noFill/>
            <a:ln>
              <a:noFill/>
              <a:prstDash/>
            </a:ln>
          </p:spPr>
        </p:pic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9F1CFE98-8894-4198-8C1D-F96DC0FEB7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595" r="65903" b="-1"/>
          <a:stretch/>
        </p:blipFill>
        <p:spPr>
          <a:xfrm rot="5400000">
            <a:off x="188519" y="3552615"/>
            <a:ext cx="3347136" cy="309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36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E6C2771-3F5D-4349-A261-FC804CCA4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0"/>
            <a:ext cx="12192000" cy="8128000"/>
          </a:xfrm>
          <a:prstGeom prst="rect">
            <a:avLst/>
          </a:prstGeom>
        </p:spPr>
      </p:pic>
      <p:sp>
        <p:nvSpPr>
          <p:cNvPr id="5" name="Titre 2">
            <a:extLst>
              <a:ext uri="{FF2B5EF4-FFF2-40B4-BE49-F238E27FC236}">
                <a16:creationId xmlns:a16="http://schemas.microsoft.com/office/drawing/2014/main" id="{22D29D74-E114-47CC-BCE4-B40265E9BC1F}"/>
              </a:ext>
            </a:extLst>
          </p:cNvPr>
          <p:cNvSpPr txBox="1">
            <a:spLocks/>
          </p:cNvSpPr>
          <p:nvPr/>
        </p:nvSpPr>
        <p:spPr>
          <a:xfrm>
            <a:off x="2349156" y="2263049"/>
            <a:ext cx="7823888" cy="2331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41A336"/>
                </a:solidFill>
                <a:effectLst>
                  <a:outerShdw blurRad="50800" dist="50800" dir="5160000" algn="ctr" rotWithShape="0">
                    <a:schemeClr val="tx1">
                      <a:lumMod val="50000"/>
                      <a:lumOff val="50000"/>
                      <a:alpha val="36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tima" panose="02000503060000020004" pitchFamily="2" charset="0"/>
                <a:cs typeface="Arial" panose="020B0604020202020204" pitchFamily="34" charset="0"/>
              </a:rPr>
              <a:t>The space environment is hostile and unsuitable for humans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Optima" panose="02000503060000020004" pitchFamily="2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tima" panose="02000503060000020004" pitchFamily="2" charset="0"/>
                <a:cs typeface="Arial" panose="020B0604020202020204" pitchFamily="34" charset="0"/>
              </a:rPr>
              <a:t>Need of easy and comprehensive model 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  <a:cs typeface="Arial" panose="020B0604020202020204" pitchFamily="34" charset="0"/>
              </a:rPr>
              <a:t>Why not bdelloid?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Optima" panose="02000503060000020004" pitchFamily="2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  <a:cs typeface="Arial" panose="020B0604020202020204" pitchFamily="34" charset="0"/>
              </a:rPr>
              <a:t>“Nothing is easy in Space”</a:t>
            </a:r>
          </a:p>
        </p:txBody>
      </p:sp>
    </p:spTree>
    <p:extLst>
      <p:ext uri="{BB962C8B-B14F-4D97-AF65-F5344CB8AC3E}">
        <p14:creationId xmlns:p14="http://schemas.microsoft.com/office/powerpoint/2010/main" val="2397734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1B1DD-30A6-4DD9-BA4B-C7FA34213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550" y="0"/>
            <a:ext cx="11612442" cy="1008643"/>
          </a:xfrm>
        </p:spPr>
        <p:txBody>
          <a:bodyPr/>
          <a:lstStyle/>
          <a:p>
            <a:r>
              <a:rPr lang="fr-BE" sz="2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Summary</a:t>
            </a:r>
            <a:r>
              <a:rPr lang="fr-BE" sz="28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 Rob1 </a:t>
            </a:r>
            <a:r>
              <a:rPr lang="fr-BE" sz="2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experiment</a:t>
            </a:r>
            <a:r>
              <a:rPr lang="fr-BE" sz="28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061517A-970B-4683-B8FB-879FFBA17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008" y="749179"/>
            <a:ext cx="9700392" cy="568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2000" dirty="0">
                <a:solidFill>
                  <a:schemeClr val="tx2"/>
                </a:solidFill>
              </a:rPr>
              <a:t>Key Question:</a:t>
            </a:r>
          </a:p>
          <a:p>
            <a:pPr marL="0" indent="0">
              <a:buNone/>
            </a:pPr>
            <a:r>
              <a:rPr lang="fr-BE" sz="3200" b="1" dirty="0">
                <a:solidFill>
                  <a:schemeClr val="tx2"/>
                </a:solidFill>
              </a:rPr>
              <a:t>How </a:t>
            </a:r>
            <a:r>
              <a:rPr lang="fr-BE" sz="3200" b="1" dirty="0" err="1">
                <a:solidFill>
                  <a:schemeClr val="tx2"/>
                </a:solidFill>
              </a:rPr>
              <a:t>spaceflight</a:t>
            </a:r>
            <a:r>
              <a:rPr lang="fr-BE" sz="3200" b="1" dirty="0">
                <a:solidFill>
                  <a:schemeClr val="tx2"/>
                </a:solidFill>
              </a:rPr>
              <a:t> </a:t>
            </a:r>
            <a:r>
              <a:rPr lang="fr-BE" sz="3200" b="1" dirty="0" err="1">
                <a:solidFill>
                  <a:schemeClr val="tx2"/>
                </a:solidFill>
              </a:rPr>
              <a:t>is</a:t>
            </a:r>
            <a:r>
              <a:rPr lang="fr-BE" sz="3200" b="1" dirty="0">
                <a:solidFill>
                  <a:schemeClr val="tx2"/>
                </a:solidFill>
              </a:rPr>
              <a:t> </a:t>
            </a:r>
            <a:r>
              <a:rPr lang="fr-BE" sz="3200" b="1" dirty="0" err="1">
                <a:solidFill>
                  <a:schemeClr val="tx2"/>
                </a:solidFill>
              </a:rPr>
              <a:t>affecting</a:t>
            </a:r>
            <a:r>
              <a:rPr lang="fr-BE" sz="3200" b="1" dirty="0">
                <a:solidFill>
                  <a:schemeClr val="tx2"/>
                </a:solidFill>
              </a:rPr>
              <a:t> the </a:t>
            </a:r>
            <a:r>
              <a:rPr lang="fr-BE" sz="3200" b="1" dirty="0" err="1">
                <a:solidFill>
                  <a:schemeClr val="tx2"/>
                </a:solidFill>
              </a:rPr>
              <a:t>gene</a:t>
            </a:r>
            <a:r>
              <a:rPr lang="fr-BE" sz="3200" b="1" dirty="0">
                <a:solidFill>
                  <a:schemeClr val="tx2"/>
                </a:solidFill>
              </a:rPr>
              <a:t> expression of </a:t>
            </a:r>
            <a:r>
              <a:rPr lang="fr-BE" sz="3200" b="1" i="1" dirty="0">
                <a:solidFill>
                  <a:schemeClr val="tx2"/>
                </a:solidFill>
              </a:rPr>
              <a:t>A. </a:t>
            </a:r>
            <a:r>
              <a:rPr lang="fr-BE" sz="3200" b="1" i="1" dirty="0" err="1">
                <a:solidFill>
                  <a:schemeClr val="tx2"/>
                </a:solidFill>
              </a:rPr>
              <a:t>vaga</a:t>
            </a:r>
            <a:r>
              <a:rPr lang="fr-BE" sz="3200" b="1" i="1" dirty="0">
                <a:solidFill>
                  <a:schemeClr val="tx2"/>
                </a:solidFill>
              </a:rPr>
              <a:t> </a:t>
            </a:r>
            <a:r>
              <a:rPr lang="fr-BE" sz="3200" b="1" dirty="0" err="1">
                <a:solidFill>
                  <a:schemeClr val="tx2"/>
                </a:solidFill>
              </a:rPr>
              <a:t>individuals</a:t>
            </a:r>
            <a:r>
              <a:rPr lang="fr-BE" sz="3200" b="1" dirty="0">
                <a:solidFill>
                  <a:schemeClr val="tx2"/>
                </a:solidFill>
              </a:rPr>
              <a:t>?</a:t>
            </a:r>
          </a:p>
          <a:p>
            <a:pPr marL="0" indent="0">
              <a:buNone/>
            </a:pPr>
            <a:r>
              <a:rPr lang="fr-BE" sz="1400" i="1" dirty="0">
                <a:solidFill>
                  <a:schemeClr val="tx2"/>
                </a:solidFill>
              </a:rPr>
              <a:t>- </a:t>
            </a:r>
            <a:r>
              <a:rPr lang="fr-BE" sz="1400" i="1" dirty="0" err="1">
                <a:solidFill>
                  <a:schemeClr val="tx2"/>
                </a:solidFill>
              </a:rPr>
              <a:t>sequencing</a:t>
            </a:r>
            <a:r>
              <a:rPr lang="fr-BE" sz="1400" i="1" dirty="0">
                <a:solidFill>
                  <a:schemeClr val="tx2"/>
                </a:solidFill>
              </a:rPr>
              <a:t> of min 4 flight </a:t>
            </a:r>
            <a:r>
              <a:rPr lang="fr-BE" sz="1400" i="1" dirty="0" err="1">
                <a:solidFill>
                  <a:schemeClr val="tx2"/>
                </a:solidFill>
              </a:rPr>
              <a:t>samples</a:t>
            </a:r>
            <a:r>
              <a:rPr lang="fr-BE" sz="1400" i="1" dirty="0">
                <a:solidFill>
                  <a:schemeClr val="tx2"/>
                </a:solidFill>
              </a:rPr>
              <a:t> vs 4 </a:t>
            </a:r>
            <a:r>
              <a:rPr lang="fr-BE" sz="1400" i="1" dirty="0" err="1">
                <a:solidFill>
                  <a:schemeClr val="tx2"/>
                </a:solidFill>
              </a:rPr>
              <a:t>ground</a:t>
            </a:r>
            <a:r>
              <a:rPr lang="fr-BE" sz="1400" i="1" dirty="0">
                <a:solidFill>
                  <a:schemeClr val="tx2"/>
                </a:solidFill>
              </a:rPr>
              <a:t> </a:t>
            </a:r>
            <a:r>
              <a:rPr lang="fr-BE" sz="1400" i="1" dirty="0" err="1">
                <a:solidFill>
                  <a:schemeClr val="tx2"/>
                </a:solidFill>
              </a:rPr>
              <a:t>samples</a:t>
            </a:r>
            <a:r>
              <a:rPr lang="fr-BE" sz="1400" i="1" dirty="0">
                <a:solidFill>
                  <a:schemeClr val="tx2"/>
                </a:solidFill>
              </a:rPr>
              <a:t>)</a:t>
            </a:r>
          </a:p>
          <a:p>
            <a:pPr marL="0" indent="0">
              <a:buNone/>
            </a:pPr>
            <a:r>
              <a:rPr lang="fr-BE" sz="1400" dirty="0">
                <a:solidFill>
                  <a:schemeClr val="tx2"/>
                </a:solidFill>
              </a:rPr>
              <a:t>=&gt; </a:t>
            </a:r>
            <a:r>
              <a:rPr lang="fr-BE" sz="1400" b="1" dirty="0" err="1">
                <a:solidFill>
                  <a:schemeClr val="tx2"/>
                </a:solidFill>
              </a:rPr>
              <a:t>Overview</a:t>
            </a:r>
            <a:r>
              <a:rPr lang="fr-BE" sz="1400" b="1" dirty="0">
                <a:solidFill>
                  <a:schemeClr val="tx2"/>
                </a:solidFill>
              </a:rPr>
              <a:t> of RNA </a:t>
            </a:r>
            <a:r>
              <a:rPr lang="fr-BE" sz="1400" b="1" dirty="0" err="1">
                <a:solidFill>
                  <a:schemeClr val="tx2"/>
                </a:solidFill>
              </a:rPr>
              <a:t>after</a:t>
            </a:r>
            <a:r>
              <a:rPr lang="fr-BE" sz="1400" b="1" dirty="0">
                <a:solidFill>
                  <a:schemeClr val="tx2"/>
                </a:solidFill>
              </a:rPr>
              <a:t> </a:t>
            </a:r>
            <a:r>
              <a:rPr lang="fr-BE" sz="1400" b="1" dirty="0" err="1">
                <a:solidFill>
                  <a:schemeClr val="tx2"/>
                </a:solidFill>
              </a:rPr>
              <a:t>space</a:t>
            </a:r>
            <a:r>
              <a:rPr lang="fr-BE" sz="1400" b="1" dirty="0">
                <a:solidFill>
                  <a:schemeClr val="tx2"/>
                </a:solidFill>
              </a:rPr>
              <a:t> flight </a:t>
            </a:r>
            <a:r>
              <a:rPr lang="fr-BE" sz="1400" b="1" dirty="0" err="1">
                <a:solidFill>
                  <a:schemeClr val="tx2"/>
                </a:solidFill>
              </a:rPr>
              <a:t>exposure</a:t>
            </a:r>
            <a:r>
              <a:rPr lang="fr-BE" sz="1400" b="1" dirty="0">
                <a:solidFill>
                  <a:schemeClr val="tx2"/>
                </a:solidFill>
              </a:rPr>
              <a:t>.</a:t>
            </a:r>
          </a:p>
          <a:p>
            <a:pPr marL="0" indent="0">
              <a:buNone/>
            </a:pPr>
            <a:endParaRPr lang="fr-BE" sz="1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fr-BE" sz="1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fr-BE" sz="1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fr-BE" sz="1400" i="1" dirty="0">
              <a:solidFill>
                <a:schemeClr val="tx2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B737E1F-E541-4131-9949-668FBB08A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74" y="3357561"/>
            <a:ext cx="3235005" cy="3189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2">
            <a:extLst>
              <a:ext uri="{FF2B5EF4-FFF2-40B4-BE49-F238E27FC236}">
                <a16:creationId xmlns:a16="http://schemas.microsoft.com/office/drawing/2014/main" id="{75A1513B-A808-442E-8CCE-117848509F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9" t="27343" r="23353" b="17792"/>
          <a:stretch/>
        </p:blipFill>
        <p:spPr>
          <a:xfrm>
            <a:off x="4612508" y="3144149"/>
            <a:ext cx="7122292" cy="340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9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1B1DD-30A6-4DD9-BA4B-C7FA34213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8" y="83437"/>
            <a:ext cx="11612442" cy="1008643"/>
          </a:xfrm>
        </p:spPr>
        <p:txBody>
          <a:bodyPr/>
          <a:lstStyle/>
          <a:p>
            <a:r>
              <a:rPr lang="fr-BE" sz="28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On-site cultivation and </a:t>
            </a:r>
            <a:r>
              <a:rPr lang="fr-BE" sz="2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integration</a:t>
            </a:r>
            <a:endParaRPr lang="fr-BE" sz="2800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C7CD544-DE0B-4CC2-A64F-FBE2BF24B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50" y="1406954"/>
            <a:ext cx="3295649" cy="21998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D178633-E4D8-4994-A660-797B9E9BA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50" y="3743874"/>
            <a:ext cx="3295649" cy="219984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7306460-362C-42F2-943E-9C4FBDB2F0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0" t="9254" r="6126" b="12473"/>
          <a:stretch/>
        </p:blipFill>
        <p:spPr>
          <a:xfrm>
            <a:off x="4539932" y="1406955"/>
            <a:ext cx="3136594" cy="219984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79216803-F678-4C48-BABA-3D19BC3ADD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4"/>
          <a:stretch/>
        </p:blipFill>
        <p:spPr>
          <a:xfrm>
            <a:off x="4539933" y="3743874"/>
            <a:ext cx="3136594" cy="224749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793CF43-4804-4F92-836C-F4BBE0EF37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465" y="1406955"/>
            <a:ext cx="3295649" cy="219984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4D6B86E-EADB-42C4-B930-13A95F55B09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9"/>
          <a:stretch/>
        </p:blipFill>
        <p:spPr>
          <a:xfrm>
            <a:off x="7855257" y="3743873"/>
            <a:ext cx="3283858" cy="229566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BCF43DE-8CC0-459C-BB50-77076518704B}"/>
              </a:ext>
            </a:extLst>
          </p:cNvPr>
          <p:cNvSpPr/>
          <p:nvPr/>
        </p:nvSpPr>
        <p:spPr>
          <a:xfrm>
            <a:off x="2896952" y="6258593"/>
            <a:ext cx="7390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Cooperation between many groups: NASA/ESA/SpaceX/</a:t>
            </a:r>
            <a:r>
              <a:rPr lang="en-US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Kayser</a:t>
            </a: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Space/ …</a:t>
            </a:r>
            <a:endParaRPr lang="fr-BE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231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1B1DD-30A6-4DD9-BA4B-C7FA3421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28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Launch and Docking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5C06208-D1B1-4A21-A2C5-C0831B353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08" y="1064567"/>
            <a:ext cx="11330754" cy="48335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1400" i="1" dirty="0"/>
              <a:t>04/12/2019 Launch scrub</a:t>
            </a:r>
          </a:p>
          <a:p>
            <a:pPr marL="0" indent="0">
              <a:buNone/>
            </a:pPr>
            <a:r>
              <a:rPr lang="fr-BE" sz="1400" i="1" dirty="0"/>
              <a:t>05/12/2019</a:t>
            </a:r>
            <a:r>
              <a:rPr lang="fr-BE" sz="1400" dirty="0"/>
              <a:t> 17:29:24.521 UTC Launch</a:t>
            </a:r>
          </a:p>
          <a:p>
            <a:pPr marL="0" indent="0">
              <a:buNone/>
            </a:pPr>
            <a:r>
              <a:rPr lang="fr-BE" sz="1400" i="1" dirty="0"/>
              <a:t>08/12/2019 </a:t>
            </a:r>
            <a:r>
              <a:rPr lang="fr-BE" sz="1400" i="1" dirty="0" err="1"/>
              <a:t>Berthing</a:t>
            </a:r>
            <a:r>
              <a:rPr lang="fr-BE" sz="1400" i="1" dirty="0"/>
              <a:t> ISS</a:t>
            </a:r>
          </a:p>
          <a:p>
            <a:pPr marL="0" indent="0">
              <a:buNone/>
            </a:pPr>
            <a:r>
              <a:rPr lang="fr-BE" sz="1400" i="1" dirty="0" err="1"/>
              <a:t>Exposure</a:t>
            </a:r>
            <a:r>
              <a:rPr lang="fr-BE" sz="1400" i="1" dirty="0"/>
              <a:t> of </a:t>
            </a:r>
            <a:r>
              <a:rPr lang="fr-BE" sz="1400" i="1" dirty="0" err="1"/>
              <a:t>rotifer</a:t>
            </a:r>
            <a:r>
              <a:rPr lang="fr-BE" sz="1400" i="1" dirty="0"/>
              <a:t> to µG 3 </a:t>
            </a:r>
            <a:r>
              <a:rPr lang="fr-BE" sz="1400" i="1" dirty="0" err="1"/>
              <a:t>days</a:t>
            </a:r>
            <a:r>
              <a:rPr lang="fr-BE" sz="1400" i="1" dirty="0"/>
              <a:t> </a:t>
            </a:r>
            <a:r>
              <a:rPr lang="fr-BE" sz="1400" i="1" dirty="0" err="1"/>
              <a:t>until</a:t>
            </a:r>
            <a:r>
              <a:rPr lang="fr-BE" sz="1400" i="1" dirty="0"/>
              <a:t> ISS </a:t>
            </a:r>
            <a:r>
              <a:rPr lang="fr-BE" sz="1400" i="1" dirty="0" err="1"/>
              <a:t>docking</a:t>
            </a:r>
            <a:r>
              <a:rPr lang="fr-BE" sz="1400" i="1" dirty="0"/>
              <a:t>.</a:t>
            </a:r>
          </a:p>
          <a:p>
            <a:pPr marL="0" indent="0">
              <a:buNone/>
            </a:pPr>
            <a:endParaRPr lang="fr-BE" sz="1400" i="1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40AD8D2-A347-4C27-8353-1FCB2F511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38" t="19861" r="20781" b="21944"/>
          <a:stretch/>
        </p:blipFill>
        <p:spPr>
          <a:xfrm>
            <a:off x="5670410" y="2792264"/>
            <a:ext cx="6243749" cy="350687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5CF1D31-FC4C-40BC-B7D9-445E20F76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15" y="2792264"/>
            <a:ext cx="5261603" cy="350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91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1B1DD-30A6-4DD9-BA4B-C7FA3421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28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Incubation on </a:t>
            </a:r>
            <a:r>
              <a:rPr lang="fr-BE" sz="2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board</a:t>
            </a:r>
            <a:r>
              <a:rPr lang="fr-BE" sz="28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 ISS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5C06208-D1B1-4A21-A2C5-C0831B353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08" y="1064567"/>
            <a:ext cx="11330754" cy="48335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1400" i="1" dirty="0" err="1"/>
              <a:t>Rotifers</a:t>
            </a:r>
            <a:r>
              <a:rPr lang="fr-BE" sz="1400" i="1" dirty="0"/>
              <a:t> </a:t>
            </a:r>
            <a:r>
              <a:rPr lang="fr-BE" sz="1400" i="1" dirty="0" err="1"/>
              <a:t>were</a:t>
            </a:r>
            <a:r>
              <a:rPr lang="fr-BE" sz="1400" i="1" dirty="0"/>
              <a:t> </a:t>
            </a:r>
            <a:r>
              <a:rPr lang="fr-BE" sz="1400" i="1" dirty="0" err="1"/>
              <a:t>installed</a:t>
            </a:r>
            <a:r>
              <a:rPr lang="fr-BE" sz="1400" i="1" dirty="0"/>
              <a:t> </a:t>
            </a:r>
            <a:r>
              <a:rPr lang="fr-BE" sz="1400" i="1" dirty="0" err="1"/>
              <a:t>inside</a:t>
            </a:r>
            <a:r>
              <a:rPr lang="fr-BE" sz="1400" i="1" dirty="0"/>
              <a:t> </a:t>
            </a:r>
            <a:r>
              <a:rPr lang="fr-BE" sz="1400" i="1" dirty="0" err="1"/>
              <a:t>Kubik</a:t>
            </a:r>
            <a:r>
              <a:rPr lang="fr-BE" sz="1400" i="1" dirty="0"/>
              <a:t> container set at 15°C for a </a:t>
            </a:r>
            <a:r>
              <a:rPr lang="fr-BE" sz="1400" i="1" dirty="0" err="1"/>
              <a:t>period</a:t>
            </a:r>
            <a:r>
              <a:rPr lang="fr-BE" sz="1400" i="1" dirty="0"/>
              <a:t> of 1 </a:t>
            </a:r>
            <a:r>
              <a:rPr lang="fr-BE" sz="1400" i="1" dirty="0" err="1"/>
              <a:t>week</a:t>
            </a:r>
            <a:r>
              <a:rPr lang="fr-BE" sz="1400" i="1" dirty="0"/>
              <a:t>.</a:t>
            </a:r>
          </a:p>
          <a:p>
            <a:pPr marL="0" indent="0">
              <a:buNone/>
            </a:pPr>
            <a:r>
              <a:rPr lang="fr-BE" sz="1400" i="1" dirty="0"/>
              <a:t>10-12-2019 </a:t>
            </a:r>
            <a:r>
              <a:rPr lang="fr-BE" sz="1400" dirty="0"/>
              <a:t>GMT11:15-11:30</a:t>
            </a:r>
            <a:endParaRPr lang="fr-BE" sz="1400" i="1" dirty="0"/>
          </a:p>
          <a:p>
            <a:pPr marL="0" indent="0">
              <a:buNone/>
            </a:pPr>
            <a:endParaRPr lang="fr-BE" sz="1400" i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661E01-2F45-4742-AFD8-E5DE4EB8D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90" y="2354890"/>
            <a:ext cx="4849481" cy="323219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A4CB2C9-9AAF-46F6-A28C-44C6FB686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83355" y="2354890"/>
            <a:ext cx="2154797" cy="32321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4D9CCD3-2EFE-4CF7-AE62-329E725AFE54}"/>
              </a:ext>
            </a:extLst>
          </p:cNvPr>
          <p:cNvSpPr/>
          <p:nvPr/>
        </p:nvSpPr>
        <p:spPr>
          <a:xfrm>
            <a:off x="2519362" y="5621100"/>
            <a:ext cx="47577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Astronaut Luca Parmitano – Rob 1 –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Kubik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Incubator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01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1B1DD-30A6-4DD9-BA4B-C7FA3421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28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Fixation and Ground </a:t>
            </a:r>
            <a:r>
              <a:rPr lang="fr-BE" sz="2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controls</a:t>
            </a:r>
            <a:endParaRPr lang="fr-BE" sz="2800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5C06208-D1B1-4A21-A2C5-C0831B353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08" y="1064566"/>
            <a:ext cx="11330754" cy="5602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i="1" dirty="0"/>
              <a:t>17/12/2019 GMT 11:12 =&gt; Fast freezing </a:t>
            </a:r>
            <a:r>
              <a:rPr lang="en-US" sz="1400" i="1" dirty="0" err="1"/>
              <a:t>Melfi</a:t>
            </a:r>
            <a:r>
              <a:rPr lang="en-US" sz="1400" i="1" dirty="0"/>
              <a:t> -80°C</a:t>
            </a:r>
          </a:p>
          <a:p>
            <a:pPr marL="0" indent="0">
              <a:buNone/>
            </a:pPr>
            <a:r>
              <a:rPr lang="en-US" sz="1400" i="1" u="sng" dirty="0"/>
              <a:t>Total duration of space exposure 12 days</a:t>
            </a:r>
          </a:p>
          <a:p>
            <a:pPr marL="0" indent="0">
              <a:buNone/>
            </a:pPr>
            <a:r>
              <a:rPr lang="en-US" sz="1400" i="1" dirty="0"/>
              <a:t>Delivery to </a:t>
            </a:r>
            <a:r>
              <a:rPr lang="en-US" sz="1400" i="1" dirty="0" err="1"/>
              <a:t>Unamur</a:t>
            </a:r>
            <a:r>
              <a:rPr lang="en-US" sz="1400" i="1" dirty="0"/>
              <a:t> 14/01/2020</a:t>
            </a:r>
          </a:p>
          <a:p>
            <a:pPr marL="0" indent="0">
              <a:buNone/>
            </a:pPr>
            <a:r>
              <a:rPr lang="en-US" sz="1400" i="1" dirty="0"/>
              <a:t>… </a:t>
            </a:r>
          </a:p>
          <a:p>
            <a:pPr marL="0" indent="0">
              <a:buNone/>
            </a:pPr>
            <a:endParaRPr lang="fr-BE" sz="1400" i="1" dirty="0"/>
          </a:p>
          <a:p>
            <a:pPr marL="0" indent="0">
              <a:buNone/>
            </a:pPr>
            <a:endParaRPr lang="fr-BE" sz="1400" i="1" dirty="0"/>
          </a:p>
          <a:p>
            <a:pPr marL="0" indent="0">
              <a:buNone/>
            </a:pPr>
            <a:endParaRPr lang="fr-BE" sz="1400" i="1" dirty="0"/>
          </a:p>
          <a:p>
            <a:pPr marL="0" indent="0">
              <a:buNone/>
            </a:pPr>
            <a:endParaRPr lang="fr-BE" sz="1400" i="1" dirty="0"/>
          </a:p>
          <a:p>
            <a:pPr marL="0" indent="0">
              <a:buNone/>
            </a:pPr>
            <a:endParaRPr lang="fr-BE" sz="1400" i="1" dirty="0"/>
          </a:p>
          <a:p>
            <a:pPr marL="0" indent="0">
              <a:buNone/>
            </a:pPr>
            <a:endParaRPr lang="fr-BE" sz="1400" i="1" dirty="0"/>
          </a:p>
          <a:p>
            <a:pPr marL="0" indent="0">
              <a:buNone/>
            </a:pPr>
            <a:endParaRPr lang="fr-BE" sz="1400" i="1" dirty="0"/>
          </a:p>
          <a:p>
            <a:pPr marL="0" indent="0">
              <a:buNone/>
            </a:pPr>
            <a:endParaRPr lang="fr-BE" sz="1400" i="1" dirty="0"/>
          </a:p>
          <a:p>
            <a:pPr marL="0" indent="0">
              <a:buNone/>
            </a:pPr>
            <a:endParaRPr lang="fr-BE" sz="1400" i="1" dirty="0"/>
          </a:p>
          <a:p>
            <a:pPr marL="0" indent="0">
              <a:buNone/>
            </a:pPr>
            <a:endParaRPr lang="fr-BE" sz="1400" i="1" dirty="0"/>
          </a:p>
          <a:p>
            <a:pPr marL="0" indent="0">
              <a:buNone/>
            </a:pPr>
            <a:endParaRPr lang="fr-BE" sz="1400" i="1" dirty="0"/>
          </a:p>
          <a:p>
            <a:pPr marL="0" indent="0">
              <a:buNone/>
            </a:pPr>
            <a:endParaRPr lang="fr-BE" sz="1400" i="1" dirty="0"/>
          </a:p>
          <a:p>
            <a:pPr marL="0" indent="0">
              <a:buNone/>
            </a:pPr>
            <a:r>
              <a:rPr lang="fr-BE" sz="1400" i="1" dirty="0" err="1"/>
              <a:t>iButtons</a:t>
            </a:r>
            <a:r>
              <a:rPr lang="fr-BE" sz="1400" i="1" dirty="0"/>
              <a:t> data show </a:t>
            </a:r>
            <a:r>
              <a:rPr lang="fr-BE" sz="1400" i="1" dirty="0" err="1"/>
              <a:t>similar</a:t>
            </a:r>
            <a:r>
              <a:rPr lang="fr-BE" sz="1400" i="1" dirty="0"/>
              <a:t> t° in flight and </a:t>
            </a:r>
            <a:r>
              <a:rPr lang="fr-BE" sz="1400" i="1" dirty="0" err="1"/>
              <a:t>ground</a:t>
            </a:r>
            <a:r>
              <a:rPr lang="fr-BE" sz="1400" i="1" dirty="0"/>
              <a:t> </a:t>
            </a:r>
            <a:r>
              <a:rPr lang="fr-BE" sz="1400" i="1" dirty="0" err="1"/>
              <a:t>controls</a:t>
            </a:r>
            <a:endParaRPr lang="fr-BE" sz="1400" i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7DE8DB4-CD8A-4EBC-9224-53F886BFD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423" y="4225708"/>
            <a:ext cx="5815012" cy="231479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01FFE94-3BD5-4DBA-91A3-E256B26F28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6"/>
          <a:stretch/>
        </p:blipFill>
        <p:spPr>
          <a:xfrm>
            <a:off x="5442102" y="1540675"/>
            <a:ext cx="5815012" cy="231479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CE2A89F-0566-4FEF-98FD-30AE46E917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6" t="43113" r="39844"/>
          <a:stretch/>
        </p:blipFill>
        <p:spPr>
          <a:xfrm>
            <a:off x="3829050" y="4854358"/>
            <a:ext cx="1385427" cy="123783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BE45661-45ED-4951-BFEF-D7AD84E588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5" t="42361" r="47316" b="26667"/>
          <a:stretch/>
        </p:blipFill>
        <p:spPr>
          <a:xfrm>
            <a:off x="3830920" y="2055388"/>
            <a:ext cx="1383557" cy="1527393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A515F09F-C34C-44C2-936C-28EC2F51A912}"/>
              </a:ext>
            </a:extLst>
          </p:cNvPr>
          <p:cNvSpPr txBox="1">
            <a:spLocks/>
          </p:cNvSpPr>
          <p:nvPr/>
        </p:nvSpPr>
        <p:spPr>
          <a:xfrm rot="19392285">
            <a:off x="5180888" y="447012"/>
            <a:ext cx="3072895" cy="76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400" i="1" dirty="0"/>
              <a:t>Temperature</a:t>
            </a:r>
            <a:endParaRPr lang="fr-BE" sz="1400" i="1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EEDA027B-2AF6-4391-AB2E-0EC645FDB8C9}"/>
              </a:ext>
            </a:extLst>
          </p:cNvPr>
          <p:cNvSpPr txBox="1">
            <a:spLocks/>
          </p:cNvSpPr>
          <p:nvPr/>
        </p:nvSpPr>
        <p:spPr>
          <a:xfrm>
            <a:off x="8151540" y="6565898"/>
            <a:ext cx="3072895" cy="2774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400" i="1" dirty="0"/>
              <a:t>Time</a:t>
            </a:r>
            <a:endParaRPr lang="fr-BE" sz="1400" i="1" dirty="0"/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702494C2-0BCA-468E-9A40-F01E95B84D45}"/>
              </a:ext>
            </a:extLst>
          </p:cNvPr>
          <p:cNvSpPr txBox="1">
            <a:spLocks/>
          </p:cNvSpPr>
          <p:nvPr/>
        </p:nvSpPr>
        <p:spPr>
          <a:xfrm rot="19392285">
            <a:off x="5503157" y="1904277"/>
            <a:ext cx="3072895" cy="76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050" i="1" dirty="0"/>
              <a:t>Cold Storage</a:t>
            </a:r>
            <a:endParaRPr lang="fr-BE" sz="1050" i="1" dirty="0"/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1E3E7081-ABD1-480B-BFAC-7E16CEB4832F}"/>
              </a:ext>
            </a:extLst>
          </p:cNvPr>
          <p:cNvSpPr txBox="1">
            <a:spLocks/>
          </p:cNvSpPr>
          <p:nvPr/>
        </p:nvSpPr>
        <p:spPr>
          <a:xfrm rot="19392285">
            <a:off x="8305068" y="1782519"/>
            <a:ext cx="3072895" cy="76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050" i="1" dirty="0" err="1"/>
              <a:t>Kubik</a:t>
            </a:r>
            <a:r>
              <a:rPr lang="en-US" sz="1050" i="1" dirty="0"/>
              <a:t> 15°C</a:t>
            </a:r>
            <a:endParaRPr lang="fr-BE" sz="1050" i="1" dirty="0"/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ABB0B12C-F58B-4C68-A2FA-888067B33AEB}"/>
              </a:ext>
            </a:extLst>
          </p:cNvPr>
          <p:cNvSpPr txBox="1">
            <a:spLocks/>
          </p:cNvSpPr>
          <p:nvPr/>
        </p:nvSpPr>
        <p:spPr>
          <a:xfrm rot="19392285">
            <a:off x="10588957" y="1732858"/>
            <a:ext cx="3072895" cy="76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050" i="1" dirty="0" err="1"/>
              <a:t>Melfi</a:t>
            </a:r>
            <a:endParaRPr lang="fr-BE" sz="1050" i="1" dirty="0"/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F263F5F8-C71E-47E9-A196-F3745EA9315E}"/>
              </a:ext>
            </a:extLst>
          </p:cNvPr>
          <p:cNvSpPr txBox="1">
            <a:spLocks/>
          </p:cNvSpPr>
          <p:nvPr/>
        </p:nvSpPr>
        <p:spPr>
          <a:xfrm rot="19392285">
            <a:off x="5522040" y="4494979"/>
            <a:ext cx="3072895" cy="76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050" i="1" dirty="0"/>
              <a:t>Storage KSC</a:t>
            </a:r>
            <a:endParaRPr lang="fr-BE" sz="1050" i="1" dirty="0"/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5D39BC2D-BFC1-4DD3-BCFD-28C0B999118B}"/>
              </a:ext>
            </a:extLst>
          </p:cNvPr>
          <p:cNvSpPr txBox="1">
            <a:spLocks/>
          </p:cNvSpPr>
          <p:nvPr/>
        </p:nvSpPr>
        <p:spPr>
          <a:xfrm rot="19392285">
            <a:off x="8239711" y="4356794"/>
            <a:ext cx="3072895" cy="76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050" i="1" dirty="0"/>
              <a:t>15°C exposure</a:t>
            </a:r>
            <a:endParaRPr lang="fr-BE" sz="1050" i="1" dirty="0"/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6C769F75-EAED-4840-B9EA-4595D645014E}"/>
              </a:ext>
            </a:extLst>
          </p:cNvPr>
          <p:cNvSpPr txBox="1">
            <a:spLocks/>
          </p:cNvSpPr>
          <p:nvPr/>
        </p:nvSpPr>
        <p:spPr>
          <a:xfrm rot="19392285">
            <a:off x="10586438" y="4363769"/>
            <a:ext cx="3072895" cy="76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050" i="1" dirty="0"/>
              <a:t>-80°C</a:t>
            </a:r>
            <a:endParaRPr lang="fr-BE" sz="1050" i="1" dirty="0"/>
          </a:p>
        </p:txBody>
      </p:sp>
    </p:spTree>
    <p:extLst>
      <p:ext uri="{BB962C8B-B14F-4D97-AF65-F5344CB8AC3E}">
        <p14:creationId xmlns:p14="http://schemas.microsoft.com/office/powerpoint/2010/main" val="1476759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1B1DD-30A6-4DD9-BA4B-C7FA3421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28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Fixation and Ground </a:t>
            </a:r>
            <a:r>
              <a:rPr lang="fr-BE" sz="2800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controls</a:t>
            </a:r>
            <a:endParaRPr lang="fr-BE" sz="2800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05C20744-6A9A-4FDA-BE1B-659694D94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13" y="1876531"/>
            <a:ext cx="5043487" cy="3362325"/>
          </a:xfrm>
        </p:spPr>
      </p:pic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6C769F75-EAED-4840-B9EA-4595D645014E}"/>
              </a:ext>
            </a:extLst>
          </p:cNvPr>
          <p:cNvSpPr txBox="1">
            <a:spLocks/>
          </p:cNvSpPr>
          <p:nvPr/>
        </p:nvSpPr>
        <p:spPr>
          <a:xfrm>
            <a:off x="1923508" y="5238856"/>
            <a:ext cx="3072895" cy="76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050" i="1" dirty="0"/>
              <a:t>Visual Control-11 day of integration</a:t>
            </a:r>
            <a:endParaRPr lang="fr-BE" sz="1050" i="1" dirty="0"/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E0E83F04-BF65-43EC-928C-ADA60E96BEC9}"/>
              </a:ext>
            </a:extLst>
          </p:cNvPr>
          <p:cNvSpPr txBox="1">
            <a:spLocks/>
          </p:cNvSpPr>
          <p:nvPr/>
        </p:nvSpPr>
        <p:spPr>
          <a:xfrm>
            <a:off x="223071" y="962226"/>
            <a:ext cx="11330754" cy="803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400" i="1" dirty="0"/>
              <a:t>Checking the evolution and maintenance of ground controls at KSC.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400" i="1" dirty="0"/>
              <a:t>5 extra visual controls stored inside Science Model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400" i="1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1400" i="1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1400" i="1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1400" i="1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1400" i="1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1400" i="1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1400" i="1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1400" i="1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1400" i="1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1400" i="1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1400" i="1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1400" i="1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1400" i="1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1400" i="1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1400" i="1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1400" i="1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1400" i="1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1400" i="1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1400" i="1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1400" i="1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1400" i="1" dirty="0"/>
          </a:p>
          <a:p>
            <a:pPr marL="0" indent="0">
              <a:buFont typeface="Wingdings" panose="05000000000000000000" pitchFamily="2" charset="2"/>
              <a:buNone/>
            </a:pPr>
            <a:endParaRPr lang="fr-BE" sz="1400" i="1" dirty="0"/>
          </a:p>
          <a:p>
            <a:pPr marL="0" indent="0">
              <a:buFont typeface="Wingdings" panose="05000000000000000000" pitchFamily="2" charset="2"/>
              <a:buNone/>
            </a:pPr>
            <a:endParaRPr lang="fr-BE" sz="1400" i="1" dirty="0"/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D83BD355-E042-4914-9306-36D7D598308A}"/>
              </a:ext>
            </a:extLst>
          </p:cNvPr>
          <p:cNvSpPr txBox="1">
            <a:spLocks/>
          </p:cNvSpPr>
          <p:nvPr/>
        </p:nvSpPr>
        <p:spPr>
          <a:xfrm>
            <a:off x="7431990" y="5238856"/>
            <a:ext cx="3072895" cy="76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3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1050" i="1" dirty="0"/>
              <a:t>Visual Control-11 day of fixation</a:t>
            </a:r>
            <a:endParaRPr lang="fr-BE" sz="1050" i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05D6621-7EB3-474B-95B3-BECEC114B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47" y="1876531"/>
            <a:ext cx="5043487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65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E6C2771-3F5D-4349-A261-FC804CCA4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0"/>
            <a:ext cx="12192000" cy="8128000"/>
          </a:xfrm>
          <a:prstGeom prst="rect">
            <a:avLst/>
          </a:prstGeom>
        </p:spPr>
      </p:pic>
      <p:sp>
        <p:nvSpPr>
          <p:cNvPr id="5" name="Titre 2">
            <a:extLst>
              <a:ext uri="{FF2B5EF4-FFF2-40B4-BE49-F238E27FC236}">
                <a16:creationId xmlns:a16="http://schemas.microsoft.com/office/drawing/2014/main" id="{22D29D74-E114-47CC-BCE4-B40265E9BC1F}"/>
              </a:ext>
            </a:extLst>
          </p:cNvPr>
          <p:cNvSpPr txBox="1">
            <a:spLocks/>
          </p:cNvSpPr>
          <p:nvPr/>
        </p:nvSpPr>
        <p:spPr>
          <a:xfrm>
            <a:off x="2184056" y="3687898"/>
            <a:ext cx="7823888" cy="783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41A336"/>
                </a:solidFill>
                <a:effectLst>
                  <a:outerShdw blurRad="50800" dist="50800" dir="5160000" algn="ctr" rotWithShape="0">
                    <a:schemeClr val="tx1">
                      <a:lumMod val="50000"/>
                      <a:lumOff val="50000"/>
                      <a:alpha val="36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  <a:cs typeface="Arial" panose="020B0604020202020204" pitchFamily="34" charset="0"/>
              </a:rPr>
              <a:t>The space environment is hostile and unsuitable for humans</a:t>
            </a:r>
          </a:p>
        </p:txBody>
      </p:sp>
    </p:spTree>
    <p:extLst>
      <p:ext uri="{BB962C8B-B14F-4D97-AF65-F5344CB8AC3E}">
        <p14:creationId xmlns:p14="http://schemas.microsoft.com/office/powerpoint/2010/main" val="2382282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E6C2771-3F5D-4349-A261-FC804CCA4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0"/>
            <a:ext cx="12192000" cy="8128000"/>
          </a:xfrm>
          <a:prstGeom prst="rect">
            <a:avLst/>
          </a:prstGeom>
        </p:spPr>
      </p:pic>
      <p:sp>
        <p:nvSpPr>
          <p:cNvPr id="5" name="Titre 2">
            <a:extLst>
              <a:ext uri="{FF2B5EF4-FFF2-40B4-BE49-F238E27FC236}">
                <a16:creationId xmlns:a16="http://schemas.microsoft.com/office/drawing/2014/main" id="{22D29D74-E114-47CC-BCE4-B40265E9BC1F}"/>
              </a:ext>
            </a:extLst>
          </p:cNvPr>
          <p:cNvSpPr txBox="1">
            <a:spLocks/>
          </p:cNvSpPr>
          <p:nvPr/>
        </p:nvSpPr>
        <p:spPr>
          <a:xfrm>
            <a:off x="2323756" y="1068024"/>
            <a:ext cx="7823888" cy="5356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41A336"/>
                </a:solidFill>
                <a:effectLst>
                  <a:outerShdw blurRad="50800" dist="50800" dir="5160000" algn="ctr" rotWithShape="0">
                    <a:schemeClr val="tx1">
                      <a:lumMod val="50000"/>
                      <a:lumOff val="50000"/>
                      <a:alpha val="36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tima" panose="02000503060000020004" pitchFamily="2" charset="0"/>
                <a:cs typeface="Arial" panose="020B0604020202020204" pitchFamily="34" charset="0"/>
              </a:rPr>
              <a:t>The space environment is hostile and unsuitable for humans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Optima" panose="02000503060000020004" pitchFamily="2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tima" panose="02000503060000020004" pitchFamily="2" charset="0"/>
                <a:cs typeface="Arial" panose="020B0604020202020204" pitchFamily="34" charset="0"/>
              </a:rPr>
              <a:t>Need of easy and comprehensive model 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tima" panose="02000503060000020004" pitchFamily="2" charset="0"/>
                <a:cs typeface="Arial" panose="020B0604020202020204" pitchFamily="34" charset="0"/>
              </a:rPr>
              <a:t>Why not bdelloid?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Optima" panose="02000503060000020004" pitchFamily="2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tima" panose="02000503060000020004" pitchFamily="2" charset="0"/>
                <a:cs typeface="Arial" panose="020B0604020202020204" pitchFamily="34" charset="0"/>
              </a:rPr>
              <a:t>“Nothing is easy in Space”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Optima" panose="02000503060000020004" pitchFamily="2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  <a:cs typeface="Arial" panose="020B0604020202020204" pitchFamily="34" charset="0"/>
              </a:rPr>
              <a:t>Rob1 = Short term space exposure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Optima" panose="02000503060000020004" pitchFamily="2" charset="0"/>
              <a:cs typeface="Arial" panose="020B060402020202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  <a:cs typeface="Arial" panose="020B0604020202020204" pitchFamily="34" charset="0"/>
              </a:rPr>
              <a:t>Global view of biological processes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  <a:cs typeface="Arial" panose="020B0604020202020204" pitchFamily="34" charset="0"/>
              </a:rPr>
              <a:t>Impact at genomic level?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Optima" panose="0200050306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70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E6C2771-3F5D-4349-A261-FC804CCA4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0"/>
            <a:ext cx="12192000" cy="8128000"/>
          </a:xfrm>
          <a:prstGeom prst="rect">
            <a:avLst/>
          </a:prstGeom>
        </p:spPr>
      </p:pic>
      <p:sp>
        <p:nvSpPr>
          <p:cNvPr id="5" name="Titre 2">
            <a:extLst>
              <a:ext uri="{FF2B5EF4-FFF2-40B4-BE49-F238E27FC236}">
                <a16:creationId xmlns:a16="http://schemas.microsoft.com/office/drawing/2014/main" id="{22D29D74-E114-47CC-BCE4-B40265E9BC1F}"/>
              </a:ext>
            </a:extLst>
          </p:cNvPr>
          <p:cNvSpPr txBox="1">
            <a:spLocks/>
          </p:cNvSpPr>
          <p:nvPr/>
        </p:nvSpPr>
        <p:spPr>
          <a:xfrm>
            <a:off x="-266700" y="1181100"/>
            <a:ext cx="5347044" cy="1319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41A336"/>
                </a:solidFill>
                <a:effectLst>
                  <a:outerShdw blurRad="50800" dist="50800" dir="5160000" algn="ctr" rotWithShape="0">
                    <a:schemeClr val="tx1">
                      <a:lumMod val="50000"/>
                      <a:lumOff val="50000"/>
                      <a:alpha val="36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  <a:cs typeface="Arial" panose="020B0604020202020204" pitchFamily="34" charset="0"/>
              </a:rPr>
              <a:t>Rob2 (2020)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  <a:cs typeface="Arial" panose="020B0604020202020204" pitchFamily="34" charset="0"/>
              </a:rPr>
              <a:t>DNA repair in Space?</a:t>
            </a: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ABEC11CE-732D-4203-9153-B93763A7BE4A}"/>
              </a:ext>
            </a:extLst>
          </p:cNvPr>
          <p:cNvSpPr txBox="1">
            <a:spLocks/>
          </p:cNvSpPr>
          <p:nvPr/>
        </p:nvSpPr>
        <p:spPr>
          <a:xfrm>
            <a:off x="6553200" y="1181100"/>
            <a:ext cx="5347044" cy="1319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41A336"/>
                </a:solidFill>
                <a:effectLst>
                  <a:outerShdw blurRad="50800" dist="50800" dir="5160000" algn="ctr" rotWithShape="0">
                    <a:schemeClr val="tx1">
                      <a:lumMod val="50000"/>
                      <a:lumOff val="50000"/>
                      <a:alpha val="36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  <a:cs typeface="Arial" panose="020B0604020202020204" pitchFamily="34" charset="0"/>
              </a:rPr>
              <a:t>RoA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  <a:cs typeface="Arial" panose="020B0604020202020204" pitchFamily="34" charset="0"/>
              </a:rPr>
              <a:t> (2024)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  <a:cs typeface="Arial" panose="020B0604020202020204" pitchFamily="34" charset="0"/>
              </a:rPr>
              <a:t>Astrobiology</a:t>
            </a:r>
          </a:p>
        </p:txBody>
      </p:sp>
      <p:pic>
        <p:nvPicPr>
          <p:cNvPr id="8" name="Picture 6" descr="Image associée">
            <a:extLst>
              <a:ext uri="{FF2B5EF4-FFF2-40B4-BE49-F238E27FC236}">
                <a16:creationId xmlns:a16="http://schemas.microsoft.com/office/drawing/2014/main" id="{43EB9538-62A3-4A22-AAC7-5BB164427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397" y="2744351"/>
            <a:ext cx="4024649" cy="2255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7" descr="500Gy-cinétique-répa.jpg">
            <a:extLst>
              <a:ext uri="{FF2B5EF4-FFF2-40B4-BE49-F238E27FC236}">
                <a16:creationId xmlns:a16="http://schemas.microsoft.com/office/drawing/2014/main" id="{D26CBC35-3750-4998-91BD-5339D7FEE2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54" y="2624198"/>
            <a:ext cx="3038583" cy="237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7674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E6C2771-3F5D-4349-A261-FC804CCA4B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" b="132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8BA853-719A-47DE-BB72-0A069AE59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81" y="157935"/>
            <a:ext cx="5372100" cy="1087851"/>
          </a:xfrm>
          <a:prstGeom prst="rect">
            <a:avLst/>
          </a:prstGeom>
        </p:spPr>
      </p:pic>
      <p:pic>
        <p:nvPicPr>
          <p:cNvPr id="9" name="Picture 12" descr="http://directory.unamur.be/photos/slucas-large.jpg">
            <a:extLst>
              <a:ext uri="{FF2B5EF4-FFF2-40B4-BE49-F238E27FC236}">
                <a16:creationId xmlns:a16="http://schemas.microsoft.com/office/drawing/2014/main" id="{41489DFA-457E-46DD-80F8-2E428D1A5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724" y="3240148"/>
            <a:ext cx="767034" cy="105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://m.c.lnkd.licdn.com/mpr/pub/image-RxFtkmu6Ldi6dBYs_Kn-VUfrePFpTO1apxnz5m3ye4SOTq8zRxFzer-6e_0RhbyPNeUX/heuskin-anne-catherine.jpg">
            <a:extLst>
              <a:ext uri="{FF2B5EF4-FFF2-40B4-BE49-F238E27FC236}">
                <a16:creationId xmlns:a16="http://schemas.microsoft.com/office/drawing/2014/main" id="{C1D1CFEF-AA5B-4284-8BA1-C3E306C53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1"/>
          <a:stretch/>
        </p:blipFill>
        <p:spPr bwMode="auto">
          <a:xfrm>
            <a:off x="3389740" y="3240148"/>
            <a:ext cx="968262" cy="109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1E8DBBC-6D5A-45D3-8D2B-807FEDC752D8}"/>
              </a:ext>
            </a:extLst>
          </p:cNvPr>
          <p:cNvSpPr txBox="1"/>
          <p:nvPr/>
        </p:nvSpPr>
        <p:spPr>
          <a:xfrm>
            <a:off x="2244484" y="4333988"/>
            <a:ext cx="9613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Pr. Stéphane Lucas</a:t>
            </a:r>
          </a:p>
          <a:p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(</a:t>
            </a:r>
            <a:r>
              <a:rPr lang="fr-BE" sz="1100" dirty="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Unamur</a:t>
            </a:r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2AE80F3-ED92-47FB-A813-1D9FECDBEACB}"/>
              </a:ext>
            </a:extLst>
          </p:cNvPr>
          <p:cNvSpPr txBox="1"/>
          <p:nvPr/>
        </p:nvSpPr>
        <p:spPr>
          <a:xfrm>
            <a:off x="3301670" y="4333988"/>
            <a:ext cx="12915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Pr. Anne-Catherine </a:t>
            </a:r>
            <a:r>
              <a:rPr lang="fr-BE" sz="110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Heuskin</a:t>
            </a:r>
            <a:endParaRPr lang="fr-BE" sz="1100">
              <a:solidFill>
                <a:schemeClr val="bg1">
                  <a:lumMod val="95000"/>
                </a:schemeClr>
              </a:solidFill>
              <a:latin typeface="Optima" panose="02000503060000020004" pitchFamily="2" charset="0"/>
            </a:endParaRPr>
          </a:p>
          <a:p>
            <a:r>
              <a: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(</a:t>
            </a:r>
            <a:r>
              <a:rPr lang="fr-BE" sz="110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Unamur</a:t>
            </a:r>
            <a:r>
              <a: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529E9F3-BDC9-4915-A037-C54E24FD2AA5}"/>
              </a:ext>
            </a:extLst>
          </p:cNvPr>
          <p:cNvSpPr txBox="1"/>
          <p:nvPr/>
        </p:nvSpPr>
        <p:spPr>
          <a:xfrm>
            <a:off x="5145437" y="4952599"/>
            <a:ext cx="36502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sz="1400" dirty="0">
              <a:solidFill>
                <a:schemeClr val="bg1">
                  <a:lumMod val="95000"/>
                </a:schemeClr>
              </a:solidFill>
              <a:latin typeface="Optima" panose="02000503060000020004" pitchFamily="2" charset="0"/>
            </a:endParaRPr>
          </a:p>
          <a:p>
            <a:r>
              <a:rPr lang="fr-BE" sz="14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URBE/LEGE/RISE  team, </a:t>
            </a:r>
            <a:r>
              <a:rPr lang="fr-BE" sz="1400" dirty="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Unamur</a:t>
            </a:r>
            <a:r>
              <a:rPr lang="fr-BE" sz="14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 Communication service, LARN team and SIAM platform,  SCK-CEN team, BIOTESC, ESA, </a:t>
            </a:r>
            <a:r>
              <a:rPr lang="fr-BE" sz="1400" dirty="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Prodex</a:t>
            </a:r>
            <a:r>
              <a:rPr lang="fr-BE" sz="14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/BELSPO, </a:t>
            </a:r>
            <a:r>
              <a:rPr lang="fr-BE" sz="1400" dirty="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Vocatio</a:t>
            </a:r>
            <a:r>
              <a:rPr lang="fr-BE" sz="14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, GSI, DLR, …</a:t>
            </a:r>
          </a:p>
          <a:p>
            <a:endParaRPr lang="fr-BE" sz="1400" dirty="0">
              <a:solidFill>
                <a:schemeClr val="bg1">
                  <a:lumMod val="95000"/>
                </a:schemeClr>
              </a:solidFill>
              <a:latin typeface="Optima" panose="02000503060000020004" pitchFamily="2" charset="0"/>
            </a:endParaRPr>
          </a:p>
          <a:p>
            <a:endParaRPr lang="fr-BE" sz="1400" dirty="0">
              <a:solidFill>
                <a:schemeClr val="bg1">
                  <a:lumMod val="95000"/>
                </a:schemeClr>
              </a:solidFill>
              <a:latin typeface="Optima" panose="02000503060000020004" pitchFamily="2" charset="0"/>
            </a:endParaRPr>
          </a:p>
          <a:p>
            <a:endParaRPr lang="fr-BE" sz="1400" dirty="0">
              <a:solidFill>
                <a:schemeClr val="bg1">
                  <a:lumMod val="95000"/>
                </a:schemeClr>
              </a:solidFill>
              <a:latin typeface="Optima" panose="02000503060000020004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75E6FF6-1A64-4F06-B5AA-53B28F4419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9" t="26464" r="50000" b="53334"/>
          <a:stretch/>
        </p:blipFill>
        <p:spPr>
          <a:xfrm>
            <a:off x="297082" y="1513755"/>
            <a:ext cx="1269219" cy="1123204"/>
          </a:xfrm>
          <a:prstGeom prst="rect">
            <a:avLst/>
          </a:prstGeom>
        </p:spPr>
      </p:pic>
      <p:grpSp>
        <p:nvGrpSpPr>
          <p:cNvPr id="16" name="Group 8">
            <a:extLst>
              <a:ext uri="{FF2B5EF4-FFF2-40B4-BE49-F238E27FC236}">
                <a16:creationId xmlns:a16="http://schemas.microsoft.com/office/drawing/2014/main" id="{FFDDAA8D-17C7-4692-B208-60FC2B56783B}"/>
              </a:ext>
            </a:extLst>
          </p:cNvPr>
          <p:cNvGrpSpPr/>
          <p:nvPr/>
        </p:nvGrpSpPr>
        <p:grpSpPr>
          <a:xfrm>
            <a:off x="297082" y="5055522"/>
            <a:ext cx="3510755" cy="1406931"/>
            <a:chOff x="4355650" y="4378890"/>
            <a:chExt cx="3510755" cy="1406931"/>
          </a:xfrm>
        </p:grpSpPr>
        <p:pic>
          <p:nvPicPr>
            <p:cNvPr id="17" name="Picture 4" descr="Résultat de recherche d'images pour &quot;bjorn baselet&quot;">
              <a:extLst>
                <a:ext uri="{FF2B5EF4-FFF2-40B4-BE49-F238E27FC236}">
                  <a16:creationId xmlns:a16="http://schemas.microsoft.com/office/drawing/2014/main" id="{A4E25A3B-2B51-4322-8FBA-5946CEAE34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650" y="4378890"/>
              <a:ext cx="965039" cy="965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B237F25-F1ED-43C2-801E-847FEBB12A4E}"/>
                </a:ext>
              </a:extLst>
            </p:cNvPr>
            <p:cNvSpPr txBox="1"/>
            <p:nvPr/>
          </p:nvSpPr>
          <p:spPr>
            <a:xfrm>
              <a:off x="4361379" y="5343930"/>
              <a:ext cx="11685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100">
                  <a:solidFill>
                    <a:schemeClr val="bg1">
                      <a:lumMod val="95000"/>
                    </a:schemeClr>
                  </a:solidFill>
                  <a:latin typeface="Optima" panose="02000503060000020004" pitchFamily="2" charset="0"/>
                </a:rPr>
                <a:t>Bjorn </a:t>
              </a:r>
              <a:r>
                <a:rPr lang="fr-BE" sz="1100" err="1">
                  <a:solidFill>
                    <a:schemeClr val="bg1">
                      <a:lumMod val="95000"/>
                    </a:schemeClr>
                  </a:solidFill>
                  <a:latin typeface="Optima" panose="02000503060000020004" pitchFamily="2" charset="0"/>
                </a:rPr>
                <a:t>Baselet</a:t>
              </a:r>
              <a:endPara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endParaRPr>
            </a:p>
            <a:p>
              <a:r>
                <a:rPr lang="fr-BE" sz="1100">
                  <a:solidFill>
                    <a:schemeClr val="bg1">
                      <a:lumMod val="95000"/>
                    </a:schemeClr>
                  </a:solidFill>
                  <a:latin typeface="Optima" panose="02000503060000020004" pitchFamily="2" charset="0"/>
                </a:rPr>
                <a:t>(SCK-CEN)</a:t>
              </a:r>
            </a:p>
          </p:txBody>
        </p:sp>
        <p:pic>
          <p:nvPicPr>
            <p:cNvPr id="19" name="Picture 6" descr="Résultat de recherche d'images pour &quot;marjan moreels&quot;">
              <a:extLst>
                <a:ext uri="{FF2B5EF4-FFF2-40B4-BE49-F238E27FC236}">
                  <a16:creationId xmlns:a16="http://schemas.microsoft.com/office/drawing/2014/main" id="{2617AFDD-7EF1-4457-8CED-55DD95E82C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903" y="4378890"/>
              <a:ext cx="952500" cy="989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D678C16-7156-4182-BB7B-0E415FE1FAD9}"/>
                </a:ext>
              </a:extLst>
            </p:cNvPr>
            <p:cNvSpPr txBox="1"/>
            <p:nvPr/>
          </p:nvSpPr>
          <p:spPr>
            <a:xfrm>
              <a:off x="5529903" y="5349780"/>
              <a:ext cx="11685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100" err="1">
                  <a:solidFill>
                    <a:schemeClr val="bg1">
                      <a:lumMod val="95000"/>
                    </a:schemeClr>
                  </a:solidFill>
                  <a:latin typeface="Optima" panose="02000503060000020004" pitchFamily="2" charset="0"/>
                </a:rPr>
                <a:t>Marjan</a:t>
              </a:r>
              <a:r>
                <a:rPr lang="fr-BE" sz="1100">
                  <a:solidFill>
                    <a:schemeClr val="bg1">
                      <a:lumMod val="95000"/>
                    </a:schemeClr>
                  </a:solidFill>
                  <a:latin typeface="Optima" panose="02000503060000020004" pitchFamily="2" charset="0"/>
                </a:rPr>
                <a:t> Moreels</a:t>
              </a:r>
            </a:p>
            <a:p>
              <a:r>
                <a:rPr lang="fr-BE" sz="1100">
                  <a:solidFill>
                    <a:schemeClr val="bg1">
                      <a:lumMod val="95000"/>
                    </a:schemeClr>
                  </a:solidFill>
                  <a:latin typeface="Optima" panose="02000503060000020004" pitchFamily="2" charset="0"/>
                </a:rPr>
                <a:t>(SCK-CEN)</a:t>
              </a:r>
            </a:p>
          </p:txBody>
        </p:sp>
        <p:pic>
          <p:nvPicPr>
            <p:cNvPr id="21" name="Picture 8" descr="https://gvacdn.akamaized.net/Assets/Images_Upload/2015/12/21/cf049c0e-a81a-11e5-8e8b-a563bd16b787_web_translate_-0.376435_-1.187232__scale_0.2787302_0.2787308__.jpg?maxheight=460&amp;maxwidth=629">
              <a:extLst>
                <a:ext uri="{FF2B5EF4-FFF2-40B4-BE49-F238E27FC236}">
                  <a16:creationId xmlns:a16="http://schemas.microsoft.com/office/drawing/2014/main" id="{076D4FCC-7F04-4551-98A1-390BDCA251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526"/>
            <a:stretch/>
          </p:blipFill>
          <p:spPr bwMode="auto">
            <a:xfrm>
              <a:off x="6697881" y="4379956"/>
              <a:ext cx="1127852" cy="988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8AC71796-DD24-4129-B7B7-6D9767830EFD}"/>
                </a:ext>
              </a:extLst>
            </p:cNvPr>
            <p:cNvSpPr txBox="1"/>
            <p:nvPr/>
          </p:nvSpPr>
          <p:spPr>
            <a:xfrm>
              <a:off x="6697881" y="5354934"/>
              <a:ext cx="11685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100">
                  <a:solidFill>
                    <a:schemeClr val="bg1">
                      <a:lumMod val="95000"/>
                    </a:schemeClr>
                  </a:solidFill>
                  <a:latin typeface="Optima" panose="02000503060000020004" pitchFamily="2" charset="0"/>
                </a:rPr>
                <a:t>Sarah </a:t>
              </a:r>
              <a:r>
                <a:rPr lang="fr-BE" sz="1100" err="1">
                  <a:solidFill>
                    <a:schemeClr val="bg1">
                      <a:lumMod val="95000"/>
                    </a:schemeClr>
                  </a:solidFill>
                  <a:latin typeface="Optima" panose="02000503060000020004" pitchFamily="2" charset="0"/>
                </a:rPr>
                <a:t>Baatout</a:t>
              </a:r>
              <a:endPara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endParaRPr>
            </a:p>
            <a:p>
              <a:r>
                <a:rPr lang="fr-BE" sz="1100">
                  <a:solidFill>
                    <a:schemeClr val="bg1">
                      <a:lumMod val="95000"/>
                    </a:schemeClr>
                  </a:solidFill>
                  <a:latin typeface="Optima" panose="02000503060000020004" pitchFamily="2" charset="0"/>
                </a:rPr>
                <a:t>(SCK-CEN)</a:t>
              </a:r>
            </a:p>
          </p:txBody>
        </p:sp>
      </p:grpSp>
      <p:sp>
        <p:nvSpPr>
          <p:cNvPr id="23" name="Titre 2">
            <a:extLst>
              <a:ext uri="{FF2B5EF4-FFF2-40B4-BE49-F238E27FC236}">
                <a16:creationId xmlns:a16="http://schemas.microsoft.com/office/drawing/2014/main" id="{48006DF1-C7CD-45AE-BA66-7990EED0340B}"/>
              </a:ext>
            </a:extLst>
          </p:cNvPr>
          <p:cNvSpPr txBox="1">
            <a:spLocks/>
          </p:cNvSpPr>
          <p:nvPr/>
        </p:nvSpPr>
        <p:spPr>
          <a:xfrm>
            <a:off x="135164" y="188685"/>
            <a:ext cx="90088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41A336"/>
                </a:solidFill>
                <a:effectLst>
                  <a:outerShdw blurRad="50800" dist="50800" dir="5160000" algn="ctr" rotWithShape="0">
                    <a:schemeClr val="tx1">
                      <a:lumMod val="50000"/>
                      <a:lumOff val="50000"/>
                      <a:alpha val="36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Acknowledgements</a:t>
            </a:r>
            <a:endParaRPr lang="fr-BE">
              <a:solidFill>
                <a:schemeClr val="bg1">
                  <a:lumMod val="95000"/>
                </a:schemeClr>
              </a:solidFill>
              <a:latin typeface="Optima" panose="02000503060000020004" pitchFamily="2" charset="0"/>
              <a:cs typeface="Arial" panose="020B0604020202020204" pitchFamily="34" charset="0"/>
            </a:endParaRPr>
          </a:p>
        </p:txBody>
      </p:sp>
      <p:sp>
        <p:nvSpPr>
          <p:cNvPr id="25" name="ZoneTexte 32">
            <a:extLst>
              <a:ext uri="{FF2B5EF4-FFF2-40B4-BE49-F238E27FC236}">
                <a16:creationId xmlns:a16="http://schemas.microsoft.com/office/drawing/2014/main" id="{68171519-79AF-4158-8B12-8EC123ABCD71}"/>
              </a:ext>
            </a:extLst>
          </p:cNvPr>
          <p:cNvSpPr txBox="1"/>
          <p:nvPr/>
        </p:nvSpPr>
        <p:spPr>
          <a:xfrm>
            <a:off x="227111" y="2663463"/>
            <a:ext cx="1369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Véronique </a:t>
            </a:r>
            <a:r>
              <a:rPr lang="fr-BE" sz="110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Baumlé</a:t>
            </a:r>
            <a:endParaRPr lang="fr-BE" sz="1100">
              <a:solidFill>
                <a:schemeClr val="bg1">
                  <a:lumMod val="95000"/>
                </a:schemeClr>
              </a:solidFill>
              <a:latin typeface="Optima" panose="02000503060000020004" pitchFamily="2" charset="0"/>
            </a:endParaRPr>
          </a:p>
          <a:p>
            <a:r>
              <a: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(</a:t>
            </a:r>
            <a:r>
              <a:rPr lang="fr-BE" sz="110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Unamur</a:t>
            </a:r>
            <a:r>
              <a: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)</a:t>
            </a:r>
          </a:p>
        </p:txBody>
      </p:sp>
      <p:sp>
        <p:nvSpPr>
          <p:cNvPr id="26" name="ZoneTexte 32">
            <a:extLst>
              <a:ext uri="{FF2B5EF4-FFF2-40B4-BE49-F238E27FC236}">
                <a16:creationId xmlns:a16="http://schemas.microsoft.com/office/drawing/2014/main" id="{C225116F-999E-4749-B357-93CB8E29593F}"/>
              </a:ext>
            </a:extLst>
          </p:cNvPr>
          <p:cNvSpPr txBox="1"/>
          <p:nvPr/>
        </p:nvSpPr>
        <p:spPr>
          <a:xfrm>
            <a:off x="1814678" y="2712023"/>
            <a:ext cx="1369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Lucie Bruneau</a:t>
            </a:r>
          </a:p>
          <a:p>
            <a:r>
              <a: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(</a:t>
            </a:r>
            <a:r>
              <a:rPr lang="fr-BE" sz="110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Unamur</a:t>
            </a:r>
            <a:r>
              <a: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)</a:t>
            </a:r>
          </a:p>
        </p:txBody>
      </p:sp>
      <p:sp>
        <p:nvSpPr>
          <p:cNvPr id="27" name="ZoneTexte 32">
            <a:extLst>
              <a:ext uri="{FF2B5EF4-FFF2-40B4-BE49-F238E27FC236}">
                <a16:creationId xmlns:a16="http://schemas.microsoft.com/office/drawing/2014/main" id="{211C54F0-8AD2-4562-B4BF-0C2EAA560A5B}"/>
              </a:ext>
            </a:extLst>
          </p:cNvPr>
          <p:cNvSpPr txBox="1"/>
          <p:nvPr/>
        </p:nvSpPr>
        <p:spPr>
          <a:xfrm>
            <a:off x="3310484" y="2776119"/>
            <a:ext cx="1369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Rohan </a:t>
            </a:r>
            <a:r>
              <a:rPr lang="fr-BE" sz="110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Arora</a:t>
            </a:r>
            <a:endParaRPr lang="fr-BE" sz="1100">
              <a:solidFill>
                <a:schemeClr val="bg1">
                  <a:lumMod val="95000"/>
                </a:schemeClr>
              </a:solidFill>
              <a:latin typeface="Optima" panose="02000503060000020004" pitchFamily="2" charset="0"/>
            </a:endParaRPr>
          </a:p>
          <a:p>
            <a:r>
              <a: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(</a:t>
            </a:r>
            <a:r>
              <a:rPr lang="fr-BE" sz="110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Unamur</a:t>
            </a:r>
            <a:r>
              <a: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)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72D7C82-595B-494E-A548-4176B7E81D3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10"/>
          <a:stretch/>
        </p:blipFill>
        <p:spPr>
          <a:xfrm>
            <a:off x="3371114" y="1521293"/>
            <a:ext cx="1175938" cy="1133766"/>
          </a:xfrm>
          <a:prstGeom prst="rect">
            <a:avLst/>
          </a:prstGeom>
        </p:spPr>
      </p:pic>
      <p:pic>
        <p:nvPicPr>
          <p:cNvPr id="29" name="Picture 2" descr="IMG_3154.JPG">
            <a:extLst>
              <a:ext uri="{FF2B5EF4-FFF2-40B4-BE49-F238E27FC236}">
                <a16:creationId xmlns:a16="http://schemas.microsoft.com/office/drawing/2014/main" id="{A22502AB-0C95-4D5F-AA69-6ED083BCE0C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3" r="45291" b="30849"/>
          <a:stretch/>
        </p:blipFill>
        <p:spPr>
          <a:xfrm>
            <a:off x="7620797" y="1496709"/>
            <a:ext cx="870627" cy="1322011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19154ED-BD58-48AC-8524-B38A3EC19C86}"/>
              </a:ext>
            </a:extLst>
          </p:cNvPr>
          <p:cNvSpPr txBox="1"/>
          <p:nvPr/>
        </p:nvSpPr>
        <p:spPr>
          <a:xfrm>
            <a:off x="7724275" y="2816876"/>
            <a:ext cx="9525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Bernard </a:t>
            </a:r>
            <a:r>
              <a:rPr lang="fr-BE" sz="1100" dirty="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Hallet</a:t>
            </a:r>
            <a:endParaRPr lang="fr-BE" sz="1100" dirty="0">
              <a:solidFill>
                <a:schemeClr val="bg1">
                  <a:lumMod val="95000"/>
                </a:schemeClr>
              </a:solidFill>
              <a:latin typeface="Optima" panose="02000503060000020004" pitchFamily="2" charset="0"/>
            </a:endParaRPr>
          </a:p>
          <a:p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(UCL)</a:t>
            </a:r>
          </a:p>
        </p:txBody>
      </p:sp>
      <p:pic>
        <p:nvPicPr>
          <p:cNvPr id="31" name="Picture 29" descr="Matthieu.jpg">
            <a:extLst>
              <a:ext uri="{FF2B5EF4-FFF2-40B4-BE49-F238E27FC236}">
                <a16:creationId xmlns:a16="http://schemas.microsoft.com/office/drawing/2014/main" id="{B4FE0837-F09A-49F2-B62B-90DD6878C4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215" y="1528038"/>
            <a:ext cx="1189447" cy="1189447"/>
          </a:xfrm>
          <a:prstGeom prst="rect">
            <a:avLst/>
          </a:prstGeom>
        </p:spPr>
      </p:pic>
      <p:sp>
        <p:nvSpPr>
          <p:cNvPr id="32" name="ZoneTexte 32">
            <a:extLst>
              <a:ext uri="{FF2B5EF4-FFF2-40B4-BE49-F238E27FC236}">
                <a16:creationId xmlns:a16="http://schemas.microsoft.com/office/drawing/2014/main" id="{5D302C77-8FF2-4B57-86BE-D622E793759D}"/>
              </a:ext>
            </a:extLst>
          </p:cNvPr>
          <p:cNvSpPr txBox="1"/>
          <p:nvPr/>
        </p:nvSpPr>
        <p:spPr>
          <a:xfrm>
            <a:off x="4678427" y="2805679"/>
            <a:ext cx="1369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Matthieu </a:t>
            </a:r>
            <a:r>
              <a:rPr lang="fr-BE" sz="110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Terwagne</a:t>
            </a:r>
            <a:endParaRPr lang="fr-BE" sz="1100">
              <a:solidFill>
                <a:schemeClr val="bg1">
                  <a:lumMod val="95000"/>
                </a:schemeClr>
              </a:solidFill>
              <a:latin typeface="Optima" panose="02000503060000020004" pitchFamily="2" charset="0"/>
            </a:endParaRPr>
          </a:p>
          <a:p>
            <a:r>
              <a: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(</a:t>
            </a:r>
            <a:r>
              <a:rPr lang="fr-BE" sz="110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Unamur</a:t>
            </a:r>
            <a:r>
              <a: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)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EEA3F000-2CF2-4700-9A34-8301731283A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8" t="29240" r="30000" b="42456"/>
          <a:stretch/>
        </p:blipFill>
        <p:spPr>
          <a:xfrm>
            <a:off x="6045390" y="1509373"/>
            <a:ext cx="1324610" cy="1242464"/>
          </a:xfrm>
          <a:prstGeom prst="rect">
            <a:avLst/>
          </a:prstGeom>
        </p:spPr>
      </p:pic>
      <p:sp>
        <p:nvSpPr>
          <p:cNvPr id="34" name="ZoneTexte 32">
            <a:extLst>
              <a:ext uri="{FF2B5EF4-FFF2-40B4-BE49-F238E27FC236}">
                <a16:creationId xmlns:a16="http://schemas.microsoft.com/office/drawing/2014/main" id="{A807F3A7-3AFD-4849-B127-E50CEAFBB89A}"/>
              </a:ext>
            </a:extLst>
          </p:cNvPr>
          <p:cNvSpPr txBox="1"/>
          <p:nvPr/>
        </p:nvSpPr>
        <p:spPr>
          <a:xfrm>
            <a:off x="6010257" y="2805679"/>
            <a:ext cx="1369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Cecile</a:t>
            </a:r>
            <a:r>
              <a: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 Bopp</a:t>
            </a:r>
          </a:p>
          <a:p>
            <a:r>
              <a: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(</a:t>
            </a:r>
            <a:r>
              <a:rPr lang="fr-BE" sz="110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Unamur</a:t>
            </a:r>
            <a:r>
              <a: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)</a:t>
            </a:r>
          </a:p>
        </p:txBody>
      </p:sp>
      <p:pic>
        <p:nvPicPr>
          <p:cNvPr id="35" name="Picture 10" descr="Résultat de recherche d'images pour &quot;Vermeesen Randy&quot;">
            <a:extLst>
              <a:ext uri="{FF2B5EF4-FFF2-40B4-BE49-F238E27FC236}">
                <a16:creationId xmlns:a16="http://schemas.microsoft.com/office/drawing/2014/main" id="{A8F3884A-3356-4B8E-852A-3680C2F90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013" y="3467164"/>
            <a:ext cx="906657" cy="90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971158B9-8CCD-4CBC-913A-397412E20FBB}"/>
              </a:ext>
            </a:extLst>
          </p:cNvPr>
          <p:cNvSpPr txBox="1"/>
          <p:nvPr/>
        </p:nvSpPr>
        <p:spPr>
          <a:xfrm>
            <a:off x="5614192" y="4357613"/>
            <a:ext cx="12823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Randy </a:t>
            </a:r>
            <a:r>
              <a:rPr lang="fr-BE" sz="1100" dirty="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Vermeesen</a:t>
            </a:r>
            <a:endParaRPr lang="fr-BE" sz="1100" dirty="0">
              <a:solidFill>
                <a:schemeClr val="bg1">
                  <a:lumMod val="95000"/>
                </a:schemeClr>
              </a:solidFill>
              <a:latin typeface="Optima" panose="02000503060000020004" pitchFamily="2" charset="0"/>
            </a:endParaRPr>
          </a:p>
          <a:p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(SCK-CEN)</a:t>
            </a:r>
          </a:p>
        </p:txBody>
      </p:sp>
      <p:pic>
        <p:nvPicPr>
          <p:cNvPr id="37" name="Picture 12" descr="http://www.esa.int/var/esa/storage/images/esa_multimedia/images/2010/01/rene_demets_with_biopan_container_at_the_surface_of_foton-m3_capsule/9242657-5-eng-GB/Rene_Demets_with_Biopan_container_at_the_surface_of_Foton-M3_capsule.jpg">
            <a:extLst>
              <a:ext uri="{FF2B5EF4-FFF2-40B4-BE49-F238E27FC236}">
                <a16:creationId xmlns:a16="http://schemas.microsoft.com/office/drawing/2014/main" id="{973F9EE0-CC60-4D1E-8582-4A06AEEF8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4" t="14116" r="48429" b="41702"/>
          <a:stretch/>
        </p:blipFill>
        <p:spPr bwMode="auto">
          <a:xfrm>
            <a:off x="6861061" y="3442583"/>
            <a:ext cx="971183" cy="95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135444BF-6FCD-4FC3-8F7F-4F804BA5F01D}"/>
              </a:ext>
            </a:extLst>
          </p:cNvPr>
          <p:cNvSpPr txBox="1"/>
          <p:nvPr/>
        </p:nvSpPr>
        <p:spPr>
          <a:xfrm>
            <a:off x="6780972" y="4365659"/>
            <a:ext cx="12823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Rene </a:t>
            </a:r>
            <a:r>
              <a:rPr lang="fr-BE" sz="1100" dirty="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Demets</a:t>
            </a:r>
            <a:endParaRPr lang="fr-BE" sz="1100" dirty="0">
              <a:solidFill>
                <a:schemeClr val="bg1">
                  <a:lumMod val="95000"/>
                </a:schemeClr>
              </a:solidFill>
              <a:latin typeface="Optima" panose="02000503060000020004" pitchFamily="2" charset="0"/>
            </a:endParaRPr>
          </a:p>
          <a:p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(ESA)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1EB3A7B6-2219-4E30-A573-863D32EB7A1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68253" y="3447235"/>
            <a:ext cx="949999" cy="949999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0B07AF7C-C3B4-40C5-9455-A93FAEE93A84}"/>
              </a:ext>
            </a:extLst>
          </p:cNvPr>
          <p:cNvSpPr txBox="1"/>
          <p:nvPr/>
        </p:nvSpPr>
        <p:spPr>
          <a:xfrm>
            <a:off x="8011087" y="4365659"/>
            <a:ext cx="12823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Nicol </a:t>
            </a:r>
            <a:r>
              <a:rPr lang="fr-BE" sz="110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Caplin</a:t>
            </a:r>
            <a:endParaRPr lang="fr-BE" sz="1100">
              <a:solidFill>
                <a:schemeClr val="bg1">
                  <a:lumMod val="95000"/>
                </a:schemeClr>
              </a:solidFill>
              <a:latin typeface="Optima" panose="02000503060000020004" pitchFamily="2" charset="0"/>
            </a:endParaRPr>
          </a:p>
          <a:p>
            <a:r>
              <a: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(ESA)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C12C1AFD-303E-4D2D-962D-E969B80BF62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2" t="3320" r="15091" b="57864"/>
          <a:stretch/>
        </p:blipFill>
        <p:spPr>
          <a:xfrm>
            <a:off x="9130902" y="3442583"/>
            <a:ext cx="885402" cy="966818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2CBF38E2-84CE-4CC3-AF85-9493FA374B7C}"/>
              </a:ext>
            </a:extLst>
          </p:cNvPr>
          <p:cNvSpPr txBox="1"/>
          <p:nvPr/>
        </p:nvSpPr>
        <p:spPr>
          <a:xfrm>
            <a:off x="9097095" y="4382102"/>
            <a:ext cx="12823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Jutta</a:t>
            </a:r>
            <a:r>
              <a: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 </a:t>
            </a:r>
            <a:r>
              <a:rPr lang="fr-BE" sz="110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Krauss</a:t>
            </a:r>
            <a:endParaRPr lang="fr-BE" sz="1100">
              <a:solidFill>
                <a:schemeClr val="bg1">
                  <a:lumMod val="95000"/>
                </a:schemeClr>
              </a:solidFill>
              <a:latin typeface="Optima" panose="02000503060000020004" pitchFamily="2" charset="0"/>
            </a:endParaRPr>
          </a:p>
          <a:p>
            <a:r>
              <a:rPr lang="fr-BE" sz="110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(ESA)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1627178-CE9D-4586-BFDA-3AA3D786F398}"/>
              </a:ext>
            </a:extLst>
          </p:cNvPr>
          <p:cNvSpPr txBox="1"/>
          <p:nvPr/>
        </p:nvSpPr>
        <p:spPr>
          <a:xfrm>
            <a:off x="226003" y="4379260"/>
            <a:ext cx="9613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Pr. Karine Van </a:t>
            </a:r>
            <a:r>
              <a:rPr lang="fr-BE" sz="1100" dirty="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Doninck</a:t>
            </a:r>
            <a:endParaRPr lang="fr-BE" sz="1100" dirty="0">
              <a:solidFill>
                <a:schemeClr val="bg1">
                  <a:lumMod val="95000"/>
                </a:schemeClr>
              </a:solidFill>
              <a:latin typeface="Optima" panose="02000503060000020004" pitchFamily="2" charset="0"/>
            </a:endParaRPr>
          </a:p>
          <a:p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(</a:t>
            </a:r>
            <a:r>
              <a:rPr lang="fr-BE" sz="1100" dirty="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Unamur</a:t>
            </a:r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)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0226DB7-0491-4ADC-B2B4-0A5D144FB503}"/>
              </a:ext>
            </a:extLst>
          </p:cNvPr>
          <p:cNvSpPr txBox="1"/>
          <p:nvPr/>
        </p:nvSpPr>
        <p:spPr>
          <a:xfrm>
            <a:off x="1215230" y="4443291"/>
            <a:ext cx="9613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Richard </a:t>
            </a:r>
            <a:r>
              <a:rPr lang="fr-BE" sz="1100" dirty="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Coos</a:t>
            </a:r>
            <a:endParaRPr lang="fr-BE" sz="1100" dirty="0">
              <a:solidFill>
                <a:schemeClr val="bg1">
                  <a:lumMod val="95000"/>
                </a:schemeClr>
              </a:solidFill>
              <a:latin typeface="Optima" panose="02000503060000020004" pitchFamily="2" charset="0"/>
            </a:endParaRPr>
          </a:p>
          <a:p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(</a:t>
            </a:r>
            <a:r>
              <a:rPr lang="fr-BE" sz="1100" dirty="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Unamur</a:t>
            </a:r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)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9A1E1578-CBE3-4892-8A6D-D20F89EEADE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4" t="8754" r="35622" b="46206"/>
          <a:stretch/>
        </p:blipFill>
        <p:spPr>
          <a:xfrm>
            <a:off x="1187393" y="3220168"/>
            <a:ext cx="946071" cy="1101753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3E9D2E8C-9D53-4168-A8D5-F6DFA26C3E3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r="19594" b="33372"/>
          <a:stretch/>
        </p:blipFill>
        <p:spPr>
          <a:xfrm>
            <a:off x="297082" y="3219751"/>
            <a:ext cx="837608" cy="1108902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4845659F-30B6-4EDD-A8B6-B2C7AF6D97F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5" t="10556" r="20485" b="67510"/>
          <a:stretch/>
        </p:blipFill>
        <p:spPr>
          <a:xfrm>
            <a:off x="8752068" y="1497589"/>
            <a:ext cx="739960" cy="1321132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A6929927-B86B-4D84-BF25-B5891C49D99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8" t="8663" r="75569" b="66606"/>
          <a:stretch/>
        </p:blipFill>
        <p:spPr>
          <a:xfrm>
            <a:off x="10147760" y="3385338"/>
            <a:ext cx="807262" cy="1065859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616BDF35-09CE-446F-8BCF-7944173B510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07" t="13735" r="7980" b="55307"/>
          <a:stretch/>
        </p:blipFill>
        <p:spPr>
          <a:xfrm>
            <a:off x="9626388" y="1496710"/>
            <a:ext cx="863923" cy="1321132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A1795908-C8C3-4298-AA7C-E373F397B36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8" t="11289" r="37141" b="36219"/>
          <a:stretch/>
        </p:blipFill>
        <p:spPr>
          <a:xfrm>
            <a:off x="11086478" y="3385337"/>
            <a:ext cx="859903" cy="1065859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62D77416-8735-47AD-B881-9DCFE547B9A9}"/>
              </a:ext>
            </a:extLst>
          </p:cNvPr>
          <p:cNvSpPr txBox="1"/>
          <p:nvPr/>
        </p:nvSpPr>
        <p:spPr>
          <a:xfrm>
            <a:off x="8737529" y="2856001"/>
            <a:ext cx="952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William</a:t>
            </a:r>
          </a:p>
          <a:p>
            <a:r>
              <a:rPr lang="fr-BE" sz="1100" dirty="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Blaxter</a:t>
            </a:r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 (KI)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949B0908-D7FD-447A-B1FF-436D51A725B1}"/>
              </a:ext>
            </a:extLst>
          </p:cNvPr>
          <p:cNvSpPr txBox="1"/>
          <p:nvPr/>
        </p:nvSpPr>
        <p:spPr>
          <a:xfrm>
            <a:off x="9570346" y="2833985"/>
            <a:ext cx="952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Alessandra Tortora (KI)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070C524D-7D9D-4021-9AE8-320520D68437}"/>
              </a:ext>
            </a:extLst>
          </p:cNvPr>
          <p:cNvSpPr txBox="1"/>
          <p:nvPr/>
        </p:nvSpPr>
        <p:spPr>
          <a:xfrm>
            <a:off x="10082006" y="4439488"/>
            <a:ext cx="9525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Lobke </a:t>
            </a:r>
            <a:r>
              <a:rPr lang="nl-NL" sz="1100" dirty="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Zuijderduijn</a:t>
            </a:r>
            <a:r>
              <a:rPr lang="nl-NL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 (ESA)</a:t>
            </a:r>
            <a:endParaRPr lang="fr-BE" sz="1100" dirty="0">
              <a:solidFill>
                <a:schemeClr val="bg1">
                  <a:lumMod val="95000"/>
                </a:schemeClr>
              </a:solidFill>
              <a:latin typeface="Optima" panose="02000503060000020004" pitchFamily="2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DB13931B-14E4-4770-9AF0-C24D8EF443B2}"/>
              </a:ext>
            </a:extLst>
          </p:cNvPr>
          <p:cNvSpPr txBox="1"/>
          <p:nvPr/>
        </p:nvSpPr>
        <p:spPr>
          <a:xfrm>
            <a:off x="11052348" y="4474747"/>
            <a:ext cx="9525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Marco </a:t>
            </a:r>
            <a:r>
              <a:rPr lang="nl-NL" sz="1100" dirty="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Vukich</a:t>
            </a:r>
            <a:endParaRPr lang="nl-NL" sz="1100" dirty="0">
              <a:solidFill>
                <a:schemeClr val="bg1">
                  <a:lumMod val="95000"/>
                </a:schemeClr>
              </a:solidFill>
              <a:latin typeface="Optima" panose="02000503060000020004" pitchFamily="2" charset="0"/>
            </a:endParaRPr>
          </a:p>
          <a:p>
            <a:r>
              <a:rPr lang="nl-NL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(ESA)</a:t>
            </a:r>
            <a:endParaRPr lang="fr-BE" sz="1100" dirty="0">
              <a:solidFill>
                <a:schemeClr val="bg1">
                  <a:lumMod val="95000"/>
                </a:schemeClr>
              </a:solidFill>
              <a:latin typeface="Optima" panose="02000503060000020004" pitchFamily="2" charset="0"/>
            </a:endParaRP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6357888F-F59E-488A-BCB6-95F680809B3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608" y="1495398"/>
            <a:ext cx="1321132" cy="1321132"/>
          </a:xfrm>
          <a:prstGeom prst="rect">
            <a:avLst/>
          </a:prstGeom>
        </p:spPr>
      </p:pic>
      <p:sp>
        <p:nvSpPr>
          <p:cNvPr id="63" name="ZoneTexte 62">
            <a:extLst>
              <a:ext uri="{FF2B5EF4-FFF2-40B4-BE49-F238E27FC236}">
                <a16:creationId xmlns:a16="http://schemas.microsoft.com/office/drawing/2014/main" id="{2AD5550F-C297-4E20-B2EA-A6D3FB3585FD}"/>
              </a:ext>
            </a:extLst>
          </p:cNvPr>
          <p:cNvSpPr txBox="1"/>
          <p:nvPr/>
        </p:nvSpPr>
        <p:spPr>
          <a:xfrm>
            <a:off x="10598607" y="2842828"/>
            <a:ext cx="12823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Valerie</a:t>
            </a:r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 Cornet (</a:t>
            </a:r>
            <a:r>
              <a:rPr lang="fr-BE" sz="1100" dirty="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Unamur</a:t>
            </a:r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)</a:t>
            </a: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FCC920EA-ED38-4A49-A5EE-C9B02C8FD1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43" y="3237156"/>
            <a:ext cx="952500" cy="1134769"/>
          </a:xfrm>
          <a:prstGeom prst="rect">
            <a:avLst/>
          </a:prstGeom>
        </p:spPr>
      </p:pic>
      <p:sp>
        <p:nvSpPr>
          <p:cNvPr id="66" name="ZoneTexte 65">
            <a:extLst>
              <a:ext uri="{FF2B5EF4-FFF2-40B4-BE49-F238E27FC236}">
                <a16:creationId xmlns:a16="http://schemas.microsoft.com/office/drawing/2014/main" id="{AA0C4930-9051-4A40-B5F7-5287249793C5}"/>
              </a:ext>
            </a:extLst>
          </p:cNvPr>
          <p:cNvSpPr txBox="1"/>
          <p:nvPr/>
        </p:nvSpPr>
        <p:spPr>
          <a:xfrm>
            <a:off x="4468964" y="4332086"/>
            <a:ext cx="12823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Sebastien</a:t>
            </a:r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 </a:t>
            </a:r>
            <a:r>
              <a:rPr lang="fr-BE" sz="1100" dirty="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Penninckx</a:t>
            </a:r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 (</a:t>
            </a:r>
            <a:r>
              <a:rPr lang="fr-BE" sz="1100" dirty="0" err="1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Unamur</a:t>
            </a:r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)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2809DDC-DA41-47E9-9AAF-89394BEE112D}"/>
              </a:ext>
            </a:extLst>
          </p:cNvPr>
          <p:cNvSpPr/>
          <p:nvPr/>
        </p:nvSpPr>
        <p:spPr>
          <a:xfrm>
            <a:off x="8752068" y="5414028"/>
            <a:ext cx="3108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http://rotifer-in-space.com/</a:t>
            </a:r>
          </a:p>
        </p:txBody>
      </p:sp>
      <p:pic>
        <p:nvPicPr>
          <p:cNvPr id="69" name="Image 68">
            <a:extLst>
              <a:ext uri="{FF2B5EF4-FFF2-40B4-BE49-F238E27FC236}">
                <a16:creationId xmlns:a16="http://schemas.microsoft.com/office/drawing/2014/main" id="{051EA799-A23D-450B-A5DF-A3EC2829AE00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6" t="2580" r="9656" b="39640"/>
          <a:stretch/>
        </p:blipFill>
        <p:spPr>
          <a:xfrm>
            <a:off x="1784152" y="1485005"/>
            <a:ext cx="1362781" cy="1165718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95040302-7352-42B0-B9C2-44185B534DB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170" y="5055522"/>
            <a:ext cx="988320" cy="988320"/>
          </a:xfrm>
          <a:prstGeom prst="rect">
            <a:avLst/>
          </a:prstGeom>
        </p:spPr>
      </p:pic>
      <p:sp>
        <p:nvSpPr>
          <p:cNvPr id="72" name="ZoneTexte 71">
            <a:extLst>
              <a:ext uri="{FF2B5EF4-FFF2-40B4-BE49-F238E27FC236}">
                <a16:creationId xmlns:a16="http://schemas.microsoft.com/office/drawing/2014/main" id="{7F8402B0-8D93-43C5-A650-38F51F1CD050}"/>
              </a:ext>
            </a:extLst>
          </p:cNvPr>
          <p:cNvSpPr txBox="1"/>
          <p:nvPr/>
        </p:nvSpPr>
        <p:spPr>
          <a:xfrm>
            <a:off x="3822113" y="6016508"/>
            <a:ext cx="12823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</a:rPr>
              <a:t>Ralf Muller (DLR)</a:t>
            </a:r>
          </a:p>
        </p:txBody>
      </p:sp>
    </p:spTree>
    <p:extLst>
      <p:ext uri="{BB962C8B-B14F-4D97-AF65-F5344CB8AC3E}">
        <p14:creationId xmlns:p14="http://schemas.microsoft.com/office/powerpoint/2010/main" val="2235486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E8B35DD0-2DC4-4FF3-A185-AA99E5CD7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8" y="83437"/>
            <a:ext cx="11612442" cy="100864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DNA repair among bdelloids… desiccation tolerant or not…</a:t>
            </a:r>
            <a:endParaRPr lang="fr-BE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4D4AB42-6564-44AC-8A38-EE60427D6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50" y="695777"/>
            <a:ext cx="5908230" cy="549589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7C419C5-4C81-4873-B947-5A02FA3719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" t="-952" r="66233" b="952"/>
          <a:stretch/>
        </p:blipFill>
        <p:spPr>
          <a:xfrm>
            <a:off x="9046679" y="1630064"/>
            <a:ext cx="802325" cy="1872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827A1D4-DFE9-4374-A302-1A2B0EA07C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9" r="23861"/>
          <a:stretch/>
        </p:blipFill>
        <p:spPr>
          <a:xfrm>
            <a:off x="1677448" y="4353647"/>
            <a:ext cx="661555" cy="1872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B54AE42-70D7-448A-ADF3-10BD6B8F72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5" t="14664" r="27192" b="14990"/>
          <a:stretch/>
        </p:blipFill>
        <p:spPr>
          <a:xfrm>
            <a:off x="1612303" y="1629734"/>
            <a:ext cx="791847" cy="1877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9F1D033-DC34-4B9E-9638-4EA2152BB5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259" t="18610" r="35176" b="15158"/>
          <a:stretch/>
        </p:blipFill>
        <p:spPr>
          <a:xfrm>
            <a:off x="8908937" y="4534504"/>
            <a:ext cx="1077808" cy="1510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368E9B3-8F43-4A9E-909E-E46F6935FF20}"/>
              </a:ext>
            </a:extLst>
          </p:cNvPr>
          <p:cNvSpPr/>
          <p:nvPr/>
        </p:nvSpPr>
        <p:spPr>
          <a:xfrm>
            <a:off x="5304276" y="6465454"/>
            <a:ext cx="72093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“DNA repair” is uncoupled with capacity to produce viable offspring!</a:t>
            </a:r>
            <a:endParaRPr lang="fr-BE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89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0C48C94-ADA2-4F28-BDCA-1ECB54434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516"/>
            <a:ext cx="12192000" cy="8126016"/>
          </a:xfrm>
          <a:prstGeom prst="rect">
            <a:avLst/>
          </a:prstGeom>
        </p:spPr>
      </p:pic>
      <p:sp>
        <p:nvSpPr>
          <p:cNvPr id="6" name="Titre 2">
            <a:extLst>
              <a:ext uri="{FF2B5EF4-FFF2-40B4-BE49-F238E27FC236}">
                <a16:creationId xmlns:a16="http://schemas.microsoft.com/office/drawing/2014/main" id="{DCF6FBB1-5F8F-4560-9AD3-E55B9F512AA7}"/>
              </a:ext>
            </a:extLst>
          </p:cNvPr>
          <p:cNvSpPr txBox="1">
            <a:spLocks/>
          </p:cNvSpPr>
          <p:nvPr/>
        </p:nvSpPr>
        <p:spPr>
          <a:xfrm>
            <a:off x="2184056" y="0"/>
            <a:ext cx="7823888" cy="783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41A336"/>
                </a:solidFill>
                <a:effectLst>
                  <a:outerShdw blurRad="50800" dist="50800" dir="5160000" algn="ctr" rotWithShape="0">
                    <a:schemeClr val="tx1">
                      <a:lumMod val="50000"/>
                      <a:lumOff val="50000"/>
                      <a:alpha val="36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  <a:cs typeface="Arial" panose="020B0604020202020204" pitchFamily="34" charset="0"/>
              </a:rPr>
              <a:t>International Space Station (ISS)</a:t>
            </a:r>
          </a:p>
        </p:txBody>
      </p:sp>
    </p:spTree>
    <p:extLst>
      <p:ext uri="{BB962C8B-B14F-4D97-AF65-F5344CB8AC3E}">
        <p14:creationId xmlns:p14="http://schemas.microsoft.com/office/powerpoint/2010/main" val="124829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0C48C94-ADA2-4F28-BDCA-1ECB54434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516"/>
            <a:ext cx="12192000" cy="812601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0620FF8-829E-4E6E-9D7D-4CA24BA8D0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7" t="38518" r="41563" b="25741"/>
          <a:stretch/>
        </p:blipFill>
        <p:spPr>
          <a:xfrm>
            <a:off x="1295400" y="2099348"/>
            <a:ext cx="101600" cy="148552"/>
          </a:xfrm>
          <a:prstGeom prst="rect">
            <a:avLst/>
          </a:prstGeom>
        </p:spPr>
      </p:pic>
      <p:sp>
        <p:nvSpPr>
          <p:cNvPr id="7" name="Titre 2">
            <a:extLst>
              <a:ext uri="{FF2B5EF4-FFF2-40B4-BE49-F238E27FC236}">
                <a16:creationId xmlns:a16="http://schemas.microsoft.com/office/drawing/2014/main" id="{456F9240-0C5A-4076-9313-DD4DECD2A005}"/>
              </a:ext>
            </a:extLst>
          </p:cNvPr>
          <p:cNvSpPr txBox="1">
            <a:spLocks/>
          </p:cNvSpPr>
          <p:nvPr/>
        </p:nvSpPr>
        <p:spPr>
          <a:xfrm>
            <a:off x="2184056" y="0"/>
            <a:ext cx="7823888" cy="783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41A336"/>
                </a:solidFill>
                <a:effectLst>
                  <a:outerShdw blurRad="50800" dist="50800" dir="5160000" algn="ctr" rotWithShape="0">
                    <a:schemeClr val="tx1">
                      <a:lumMod val="50000"/>
                      <a:lumOff val="50000"/>
                      <a:alpha val="36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  <a:cs typeface="Arial" panose="020B0604020202020204" pitchFamily="34" charset="0"/>
              </a:rPr>
              <a:t>International Space Station (ISS)</a:t>
            </a:r>
          </a:p>
        </p:txBody>
      </p:sp>
    </p:spTree>
    <p:extLst>
      <p:ext uri="{BB962C8B-B14F-4D97-AF65-F5344CB8AC3E}">
        <p14:creationId xmlns:p14="http://schemas.microsoft.com/office/powerpoint/2010/main" val="76905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15F8BC7-8475-454D-8CAA-BBA6FC75D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6" t="7778" r="4167" b="5556"/>
          <a:stretch/>
        </p:blipFill>
        <p:spPr>
          <a:xfrm>
            <a:off x="323850" y="558800"/>
            <a:ext cx="11544300" cy="59436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8C75889-2180-4CBD-9FA2-A97C1C6573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2" r="31799"/>
          <a:stretch/>
        </p:blipFill>
        <p:spPr>
          <a:xfrm>
            <a:off x="323850" y="2360968"/>
            <a:ext cx="766165" cy="4141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D5BEF05-2E0B-4EB8-A787-B5C3F48E4C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2" r="44606" b="10000"/>
          <a:stretch/>
        </p:blipFill>
        <p:spPr>
          <a:xfrm>
            <a:off x="1233879" y="3962399"/>
            <a:ext cx="590576" cy="254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8F8640-B81A-4090-85B1-DFD84EF22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50" b="89353" l="3799" r="96011">
                        <a14:foregroundMark x1="9212" y1="58849" x2="9212" y2="58849"/>
                        <a14:foregroundMark x1="7312" y1="62446" x2="7312" y2="62446"/>
                        <a14:foregroundMark x1="3799" y1="64460" x2="3799" y2="64460"/>
                        <a14:foregroundMark x1="64198" y1="75540" x2="64198" y2="75540"/>
                        <a14:foregroundMark x1="64577" y1="75683" x2="64577" y2="75683"/>
                        <a14:foregroundMark x1="54606" y1="81295" x2="54606" y2="81295"/>
                        <a14:foregroundMark x1="54511" y1="77842" x2="54511" y2="77842"/>
                        <a14:foregroundMark x1="54796" y1="76835" x2="54796" y2="76835"/>
                        <a14:foregroundMark x1="55176" y1="79424" x2="55176" y2="79424"/>
                        <a14:foregroundMark x1="53656" y1="81439" x2="53656" y2="81439"/>
                        <a14:foregroundMark x1="56315" y1="81727" x2="56315" y2="81727"/>
                        <a14:foregroundMark x1="52896" y1="81727" x2="52896" y2="81727"/>
                        <a14:foregroundMark x1="90313" y1="52374" x2="90313" y2="52374"/>
                        <a14:foregroundMark x1="96106" y1="48201" x2="96106" y2="48201"/>
                        <a14:foregroundMark x1="40266" y1="49496" x2="40266" y2="49496"/>
                        <a14:foregroundMark x1="49478" y1="47338" x2="49478" y2="47338"/>
                        <a14:foregroundMark x1="50522" y1="46475" x2="50522" y2="46475"/>
                        <a14:foregroundMark x1="54511" y1="7050" x2="54511" y2="7050"/>
                        <a14:foregroundMark x1="66857" y1="66619" x2="66857" y2="66619"/>
                        <a14:foregroundMark x1="54131" y1="74964" x2="54131" y2="74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01" y="1803400"/>
            <a:ext cx="1058303" cy="698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A29774A-5409-4FBA-9079-6396B1859B39}"/>
              </a:ext>
            </a:extLst>
          </p:cNvPr>
          <p:cNvSpPr/>
          <p:nvPr/>
        </p:nvSpPr>
        <p:spPr>
          <a:xfrm>
            <a:off x="323850" y="6554174"/>
            <a:ext cx="50482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*ISS and rockets not to scale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2DF9E0D-9985-48C5-BECA-1458A82BB5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96" t="65555" r="43329" b="30371"/>
          <a:stretch/>
        </p:blipFill>
        <p:spPr>
          <a:xfrm>
            <a:off x="992633" y="2501900"/>
            <a:ext cx="838199" cy="2794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194C333-8A4E-4E4A-8AAE-DB55BF116F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96" t="65555" r="43329" b="30371"/>
          <a:stretch/>
        </p:blipFill>
        <p:spPr>
          <a:xfrm>
            <a:off x="1653033" y="4083050"/>
            <a:ext cx="838199" cy="2794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8609507-37A3-4D18-B5E6-3D3296538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28" t="17105" r="41976" b="39036"/>
          <a:stretch/>
        </p:blipFill>
        <p:spPr>
          <a:xfrm rot="5400000">
            <a:off x="1700015" y="4063142"/>
            <a:ext cx="136689" cy="19857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6A85C78-5260-4B97-A45C-FC0CA88DBE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28" t="17105" r="41976" b="39036"/>
          <a:stretch/>
        </p:blipFill>
        <p:spPr>
          <a:xfrm rot="5400000">
            <a:off x="1042183" y="2483315"/>
            <a:ext cx="136689" cy="19857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749F762-59DD-4D4A-89CC-1E4EA0AED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91" t="67870" r="43329" b="30371"/>
          <a:stretch/>
        </p:blipFill>
        <p:spPr>
          <a:xfrm>
            <a:off x="1867643" y="4094083"/>
            <a:ext cx="590575" cy="14683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D449218-DBE9-479A-9394-0B241FCB8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91" t="67870" r="43329" b="30371"/>
          <a:stretch/>
        </p:blipFill>
        <p:spPr>
          <a:xfrm>
            <a:off x="1217919" y="2504115"/>
            <a:ext cx="590575" cy="14683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A122FE5-1B21-4D68-8DDB-0060A2854297}"/>
              </a:ext>
            </a:extLst>
          </p:cNvPr>
          <p:cNvSpPr/>
          <p:nvPr/>
        </p:nvSpPr>
        <p:spPr>
          <a:xfrm>
            <a:off x="1867643" y="4054705"/>
            <a:ext cx="140996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2-6 days</a:t>
            </a:r>
            <a:endParaRPr lang="fr-BE" sz="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B8B930-8990-4A67-8B9A-DF64F934D5D1}"/>
              </a:ext>
            </a:extLst>
          </p:cNvPr>
          <p:cNvSpPr/>
          <p:nvPr/>
        </p:nvSpPr>
        <p:spPr>
          <a:xfrm>
            <a:off x="1209813" y="2469808"/>
            <a:ext cx="140996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6-8h</a:t>
            </a:r>
            <a:endParaRPr lang="fr-BE" sz="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itre 2">
            <a:extLst>
              <a:ext uri="{FF2B5EF4-FFF2-40B4-BE49-F238E27FC236}">
                <a16:creationId xmlns:a16="http://schemas.microsoft.com/office/drawing/2014/main" id="{08CEA70F-14F5-4B76-9207-FC2B34B17532}"/>
              </a:ext>
            </a:extLst>
          </p:cNvPr>
          <p:cNvSpPr txBox="1">
            <a:spLocks/>
          </p:cNvSpPr>
          <p:nvPr/>
        </p:nvSpPr>
        <p:spPr>
          <a:xfrm>
            <a:off x="2458218" y="-71302"/>
            <a:ext cx="7823888" cy="783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41A336"/>
                </a:solidFill>
                <a:effectLst>
                  <a:outerShdw blurRad="50800" dist="50800" dir="5160000" algn="ctr" rotWithShape="0">
                    <a:schemeClr val="tx1">
                      <a:lumMod val="50000"/>
                      <a:lumOff val="50000"/>
                      <a:alpha val="36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/>
                </a:solidFill>
                <a:latin typeface="Optima" panose="02000503060000020004" pitchFamily="2" charset="0"/>
                <a:cs typeface="Arial" panose="020B0604020202020204" pitchFamily="34" charset="0"/>
              </a:rPr>
              <a:t>Going to Low Earth Orbit (LEO)</a:t>
            </a:r>
          </a:p>
        </p:txBody>
      </p:sp>
    </p:spTree>
    <p:extLst>
      <p:ext uri="{BB962C8B-B14F-4D97-AF65-F5344CB8AC3E}">
        <p14:creationId xmlns:p14="http://schemas.microsoft.com/office/powerpoint/2010/main" val="2080049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1B1DD-30A6-4DD9-BA4B-C7FA34213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58" y="-106399"/>
            <a:ext cx="11612442" cy="1008643"/>
          </a:xfrm>
        </p:spPr>
        <p:txBody>
          <a:bodyPr/>
          <a:lstStyle/>
          <a:p>
            <a:r>
              <a:rPr lang="fr-BE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Space</a:t>
            </a:r>
            <a:r>
              <a:rPr lang="fr-BE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Chalenge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061517A-970B-4683-B8FB-879FFBA17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08" y="806712"/>
            <a:ext cx="11330754" cy="568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tx2"/>
                </a:solidFill>
              </a:rPr>
              <a:t>Long-term human Space missions depend  on many parameters:</a:t>
            </a:r>
          </a:p>
          <a:p>
            <a:pPr marL="0" indent="0">
              <a:buNone/>
            </a:pPr>
            <a:r>
              <a:rPr lang="fr-BE" sz="1400" dirty="0">
                <a:solidFill>
                  <a:schemeClr val="tx2"/>
                </a:solidFill>
              </a:rPr>
              <a:t>-   µG</a:t>
            </a:r>
          </a:p>
          <a:p>
            <a:pPr marL="0" indent="0">
              <a:buNone/>
            </a:pPr>
            <a:r>
              <a:rPr lang="fr-BE" sz="1400" dirty="0">
                <a:solidFill>
                  <a:schemeClr val="tx2"/>
                </a:solidFill>
              </a:rPr>
              <a:t>-   High dose of radiation</a:t>
            </a:r>
          </a:p>
          <a:p>
            <a:pPr>
              <a:buFontTx/>
              <a:buChar char="-"/>
            </a:pPr>
            <a:r>
              <a:rPr lang="fr-BE" sz="1400" dirty="0">
                <a:solidFill>
                  <a:schemeClr val="tx2"/>
                </a:solidFill>
              </a:rPr>
              <a:t>Hostile </a:t>
            </a:r>
            <a:r>
              <a:rPr lang="fr-BE" sz="1400" dirty="0" err="1">
                <a:solidFill>
                  <a:schemeClr val="tx2"/>
                </a:solidFill>
              </a:rPr>
              <a:t>Closed</a:t>
            </a:r>
            <a:r>
              <a:rPr lang="fr-BE" sz="1400" dirty="0">
                <a:solidFill>
                  <a:schemeClr val="tx2"/>
                </a:solidFill>
              </a:rPr>
              <a:t> </a:t>
            </a:r>
            <a:r>
              <a:rPr lang="fr-BE" sz="1400" dirty="0" err="1">
                <a:solidFill>
                  <a:schemeClr val="tx2"/>
                </a:solidFill>
              </a:rPr>
              <a:t>Environment</a:t>
            </a:r>
            <a:endParaRPr lang="fr-BE" sz="14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fr-BE" sz="1400" dirty="0">
                <a:solidFill>
                  <a:schemeClr val="tx2"/>
                </a:solidFill>
              </a:rPr>
              <a:t>Mental</a:t>
            </a:r>
          </a:p>
          <a:p>
            <a:pPr>
              <a:buFontTx/>
              <a:buChar char="-"/>
            </a:pPr>
            <a:r>
              <a:rPr lang="fr-BE" sz="1400" dirty="0">
                <a:solidFill>
                  <a:schemeClr val="tx2"/>
                </a:solidFill>
              </a:rPr>
              <a:t>…</a:t>
            </a:r>
          </a:p>
          <a:p>
            <a:pPr>
              <a:buFontTx/>
              <a:buChar char="-"/>
            </a:pPr>
            <a:endParaRPr lang="fr-BE" sz="14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fr-BE" sz="14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fr-BE" sz="1400" dirty="0">
                <a:solidFill>
                  <a:schemeClr val="tx2"/>
                </a:solidFill>
              </a:rPr>
              <a:t>…</a:t>
            </a:r>
          </a:p>
          <a:p>
            <a:pPr marL="0" indent="0">
              <a:buNone/>
            </a:pPr>
            <a:endParaRPr lang="fr-BE" sz="14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fr-BE" sz="1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fr-BE" sz="1400" i="1" dirty="0">
              <a:solidFill>
                <a:schemeClr val="tx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A53590-3076-40D3-86F5-91AA3A348433}"/>
              </a:ext>
            </a:extLst>
          </p:cNvPr>
          <p:cNvSpPr/>
          <p:nvPr/>
        </p:nvSpPr>
        <p:spPr>
          <a:xfrm>
            <a:off x="327082" y="6043773"/>
            <a:ext cx="397424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The International Space Station Advanced Resistive Exercise Device.</a:t>
            </a:r>
          </a:p>
          <a:p>
            <a:r>
              <a:rPr lang="fr-BE" sz="1100" dirty="0"/>
              <a:t>https://technology.nasa.gov/patent/MSC-TOPS-59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66E9CB-E151-4211-9C1B-DA9F65999F84}"/>
              </a:ext>
            </a:extLst>
          </p:cNvPr>
          <p:cNvSpPr/>
          <p:nvPr/>
        </p:nvSpPr>
        <p:spPr>
          <a:xfrm>
            <a:off x="4166052" y="5550476"/>
            <a:ext cx="350659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Mold growing on the inside of the International Space Station. https://www.sciencemag.org/news/2019/06/space-station-mold-survives-200-times-radiation-dose-would-kill-human</a:t>
            </a:r>
            <a:endParaRPr lang="fr-BE" sz="1100" dirty="0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FFDBBAAD-A4C1-45E8-BC66-FCE57B3544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21094" r="31725" b="36198"/>
          <a:stretch/>
        </p:blipFill>
        <p:spPr bwMode="auto">
          <a:xfrm>
            <a:off x="7887881" y="3567750"/>
            <a:ext cx="3618362" cy="210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CF40591-BB65-4E39-A9D3-FD216AD6CCDF}"/>
              </a:ext>
            </a:extLst>
          </p:cNvPr>
          <p:cNvSpPr/>
          <p:nvPr/>
        </p:nvSpPr>
        <p:spPr>
          <a:xfrm>
            <a:off x="8006842" y="5627897"/>
            <a:ext cx="3618362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Time-course of chromosomal aberration in a study on 22 Russian cosmonauts. Relationship between translocation frequency (WGE) and total duration of space sojourns for cosmonauts involved in multiple space flights. Each symbol represents a different cosmonaut. (George et al., 2007)</a:t>
            </a:r>
            <a:endParaRPr lang="fr-BE" sz="105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6DF6D53-1627-4300-9B85-EB3EB970A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192" y="3447512"/>
            <a:ext cx="3550002" cy="199410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3F17E46-116A-498B-A65A-A99F763C3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08" y="3447512"/>
            <a:ext cx="3277110" cy="247908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1844EFB-9137-4077-92A2-2EC9516A83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25" t="33155" r="48889" b="11756"/>
          <a:stretch/>
        </p:blipFill>
        <p:spPr>
          <a:xfrm>
            <a:off x="8241115" y="171224"/>
            <a:ext cx="2464510" cy="177247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FFD5823-C518-4AB3-BD17-CC4083624A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98" t="34472" r="32593" b="25456"/>
          <a:stretch/>
        </p:blipFill>
        <p:spPr>
          <a:xfrm>
            <a:off x="7798914" y="1943694"/>
            <a:ext cx="4337283" cy="183733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83DDEB3-F2D5-453B-95C7-CB0EDD10AF56}"/>
              </a:ext>
            </a:extLst>
          </p:cNvPr>
          <p:cNvSpPr/>
          <p:nvPr/>
        </p:nvSpPr>
        <p:spPr>
          <a:xfrm>
            <a:off x="11414072" y="3611756"/>
            <a:ext cx="6509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Dessay et al. 2005</a:t>
            </a:r>
          </a:p>
        </p:txBody>
      </p:sp>
    </p:spTree>
    <p:extLst>
      <p:ext uri="{BB962C8B-B14F-4D97-AF65-F5344CB8AC3E}">
        <p14:creationId xmlns:p14="http://schemas.microsoft.com/office/powerpoint/2010/main" val="3018431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1B1DD-30A6-4DD9-BA4B-C7FA34213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50" y="302390"/>
            <a:ext cx="11612442" cy="1008643"/>
          </a:xfrm>
        </p:spPr>
        <p:txBody>
          <a:bodyPr>
            <a:normAutofit fontScale="90000"/>
          </a:bodyPr>
          <a:lstStyle/>
          <a:p>
            <a:r>
              <a:rPr lang="en-US" sz="39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NASA Twins Study: A multidimensional analysis of a year-long human spaceflight.</a:t>
            </a:r>
            <a:br>
              <a:rPr lang="en-US" b="1" dirty="0"/>
            </a:br>
            <a:r>
              <a:rPr lang="en-US" sz="1800" dirty="0"/>
              <a:t>Garrett-</a:t>
            </a:r>
            <a:r>
              <a:rPr lang="en-US" sz="1800" dirty="0" err="1"/>
              <a:t>Bakelman</a:t>
            </a:r>
            <a:r>
              <a:rPr lang="en-US" sz="1800" dirty="0"/>
              <a:t> et al., 2019 Science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061517A-970B-4683-B8FB-879FFBA17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08" y="806712"/>
            <a:ext cx="11330754" cy="568248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BE" sz="14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endParaRPr lang="fr-BE" sz="1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fr-BE" sz="1400" i="1" dirty="0">
              <a:solidFill>
                <a:schemeClr val="tx2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54D2E7F-9515-4A61-9E10-AFBBBC0D8A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3"/>
          <a:stretch/>
        </p:blipFill>
        <p:spPr>
          <a:xfrm>
            <a:off x="4232370" y="2422556"/>
            <a:ext cx="7702182" cy="299932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637C333-5C10-4ED7-88A8-2C610D9326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91" t="14939" r="20371" b="13512"/>
          <a:stretch/>
        </p:blipFill>
        <p:spPr>
          <a:xfrm>
            <a:off x="0" y="2622276"/>
            <a:ext cx="4177259" cy="306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60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E6C2771-3F5D-4349-A261-FC804CCA4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0"/>
            <a:ext cx="12192000" cy="8128000"/>
          </a:xfrm>
          <a:prstGeom prst="rect">
            <a:avLst/>
          </a:prstGeom>
        </p:spPr>
      </p:pic>
      <p:sp>
        <p:nvSpPr>
          <p:cNvPr id="5" name="Titre 2">
            <a:extLst>
              <a:ext uri="{FF2B5EF4-FFF2-40B4-BE49-F238E27FC236}">
                <a16:creationId xmlns:a16="http://schemas.microsoft.com/office/drawing/2014/main" id="{22D29D74-E114-47CC-BCE4-B40265E9BC1F}"/>
              </a:ext>
            </a:extLst>
          </p:cNvPr>
          <p:cNvSpPr txBox="1">
            <a:spLocks/>
          </p:cNvSpPr>
          <p:nvPr/>
        </p:nvSpPr>
        <p:spPr>
          <a:xfrm>
            <a:off x="2184056" y="3687898"/>
            <a:ext cx="7823888" cy="783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41A336"/>
                </a:solidFill>
                <a:effectLst>
                  <a:outerShdw blurRad="50800" dist="50800" dir="5160000" algn="ctr" rotWithShape="0">
                    <a:schemeClr val="tx1">
                      <a:lumMod val="50000"/>
                      <a:lumOff val="50000"/>
                      <a:alpha val="36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  <a:cs typeface="Arial" panose="020B0604020202020204" pitchFamily="34" charset="0"/>
              </a:rPr>
              <a:t>The space environment is hostile and unsuitable for humans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Optima" panose="02000503060000020004" pitchFamily="2" charset="0"/>
                <a:cs typeface="Arial" panose="020B0604020202020204" pitchFamily="34" charset="0"/>
              </a:rPr>
              <a:t>Need of easy and comprehensive models</a:t>
            </a:r>
          </a:p>
        </p:txBody>
      </p:sp>
    </p:spTree>
    <p:extLst>
      <p:ext uri="{BB962C8B-B14F-4D97-AF65-F5344CB8AC3E}">
        <p14:creationId xmlns:p14="http://schemas.microsoft.com/office/powerpoint/2010/main" val="2322152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1B1DD-30A6-4DD9-BA4B-C7FA34213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78" y="194178"/>
            <a:ext cx="11612442" cy="1008643"/>
          </a:xfrm>
        </p:spPr>
        <p:txBody>
          <a:bodyPr>
            <a:normAutofit/>
          </a:bodyPr>
          <a:lstStyle/>
          <a:p>
            <a:r>
              <a:rPr lang="en-US" i="1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Adineta</a:t>
            </a:r>
            <a:r>
              <a:rPr lang="en-US" i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i="1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vaga</a:t>
            </a:r>
            <a:r>
              <a:rPr lang="en-US" i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 new model species for SPACE research</a:t>
            </a:r>
            <a:endParaRPr lang="fr-BE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D3CAEA0-6AA3-4DA0-B3EE-C1C315A78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095" y="1678586"/>
            <a:ext cx="6835809" cy="448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9930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2088</TotalTime>
  <Words>853</Words>
  <Application>Microsoft Office PowerPoint</Application>
  <PresentationFormat>Grand écran</PresentationFormat>
  <Paragraphs>223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1" baseType="lpstr">
      <vt:lpstr>ＭＳ Ｐゴシック</vt:lpstr>
      <vt:lpstr>Arial</vt:lpstr>
      <vt:lpstr>Calibri</vt:lpstr>
      <vt:lpstr>Garamond</vt:lpstr>
      <vt:lpstr>Optima</vt:lpstr>
      <vt:lpstr>Symbol</vt:lpstr>
      <vt:lpstr>Wingdings</vt:lpstr>
      <vt:lpstr>Thème Office</vt:lpstr>
      <vt:lpstr>Rotifers In SpacE   a new eukaryotic extremophile model organism to study the impact of radiation and micro-gravity on biological processes</vt:lpstr>
      <vt:lpstr>Présentation PowerPoint</vt:lpstr>
      <vt:lpstr>Présentation PowerPoint</vt:lpstr>
      <vt:lpstr>Présentation PowerPoint</vt:lpstr>
      <vt:lpstr>Présentation PowerPoint</vt:lpstr>
      <vt:lpstr>Space Chalenge</vt:lpstr>
      <vt:lpstr>The NASA Twins Study: A multidimensional analysis of a year-long human spaceflight. Garrett-Bakelman et al., 2019 Science</vt:lpstr>
      <vt:lpstr>Présentation PowerPoint</vt:lpstr>
      <vt:lpstr>Adineta vaga as new model species for SPACE research</vt:lpstr>
      <vt:lpstr>Iron Ladies – How desiccated A. vaga deal with X-rays and Heavy Ions?</vt:lpstr>
      <vt:lpstr>Bdelloid rotifers: desiccation and DNA repair</vt:lpstr>
      <vt:lpstr>Using RNAseq and qPCR to decipher mechanisms of resistance</vt:lpstr>
      <vt:lpstr>Présentation PowerPoint</vt:lpstr>
      <vt:lpstr>Summary of Rob1 experiment.</vt:lpstr>
      <vt:lpstr>On-site cultivation and integration</vt:lpstr>
      <vt:lpstr>Launch and Docking</vt:lpstr>
      <vt:lpstr>Incubation on board of ISS</vt:lpstr>
      <vt:lpstr>Fixation and Ground controls</vt:lpstr>
      <vt:lpstr>Fixation and Ground controls</vt:lpstr>
      <vt:lpstr>Présentation PowerPoint</vt:lpstr>
      <vt:lpstr>Présentation PowerPoint</vt:lpstr>
      <vt:lpstr>Présentation PowerPoint</vt:lpstr>
      <vt:lpstr>DNA repair among bdelloids… desiccation tolerant or not…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Victoria Moris</dc:creator>
  <cp:lastModifiedBy>Boris Hespeels</cp:lastModifiedBy>
  <cp:revision>186</cp:revision>
  <dcterms:created xsi:type="dcterms:W3CDTF">2020-01-18T18:53:09Z</dcterms:created>
  <dcterms:modified xsi:type="dcterms:W3CDTF">2020-02-10T15:28:09Z</dcterms:modified>
</cp:coreProperties>
</file>